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44" r:id="rId4"/>
  </p:sldMasterIdLst>
  <p:notesMasterIdLst>
    <p:notesMasterId r:id="rId14"/>
  </p:notesMasterIdLst>
  <p:handoutMasterIdLst>
    <p:handoutMasterId r:id="rId15"/>
  </p:handoutMasterIdLst>
  <p:sldIdLst>
    <p:sldId id="256" r:id="rId5"/>
    <p:sldId id="258" r:id="rId6"/>
    <p:sldId id="260" r:id="rId7"/>
    <p:sldId id="275" r:id="rId8"/>
    <p:sldId id="278" r:id="rId9"/>
    <p:sldId id="279" r:id="rId10"/>
    <p:sldId id="280" r:id="rId11"/>
    <p:sldId id="274" r:id="rId12"/>
    <p:sldId id="277"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09" autoAdjust="0"/>
    <p:restoredTop sz="84031" autoAdjust="0"/>
  </p:normalViewPr>
  <p:slideViewPr>
    <p:cSldViewPr snapToGrid="0" snapToObjects="1">
      <p:cViewPr varScale="1">
        <p:scale>
          <a:sx n="76" d="100"/>
          <a:sy n="76" d="100"/>
        </p:scale>
        <p:origin x="564" y="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68" d="100"/>
          <a:sy n="68" d="100"/>
        </p:scale>
        <p:origin x="3288"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7F2D40-DF92-4ADE-A761-CBF896599CA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74F42E9-55BA-437C-85B3-324B4E2BF26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6D81A9-CFC2-4640-899E-DD3E177BE50A}" type="datetimeFigureOut">
              <a:rPr lang="en-US" smtClean="0"/>
              <a:t>4/14/2023</a:t>
            </a:fld>
            <a:endParaRPr lang="en-US" dirty="0"/>
          </a:p>
        </p:txBody>
      </p:sp>
      <p:sp>
        <p:nvSpPr>
          <p:cNvPr id="4" name="Footer Placeholder 3">
            <a:extLst>
              <a:ext uri="{FF2B5EF4-FFF2-40B4-BE49-F238E27FC236}">
                <a16:creationId xmlns:a16="http://schemas.microsoft.com/office/drawing/2014/main" id="{407DF0FD-84A5-462F-A0AC-B2CEF6020C4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D85C710-014C-4C89-9B64-843B9863CEB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EC605DA-80A8-4B7B-B889-6C5700BB4CEA}" type="slidenum">
              <a:rPr lang="en-US" smtClean="0"/>
              <a:t>‹#›</a:t>
            </a:fld>
            <a:endParaRPr lang="en-US" dirty="0"/>
          </a:p>
        </p:txBody>
      </p:sp>
    </p:spTree>
    <p:extLst>
      <p:ext uri="{BB962C8B-B14F-4D97-AF65-F5344CB8AC3E}">
        <p14:creationId xmlns:p14="http://schemas.microsoft.com/office/powerpoint/2010/main" val="21665392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1E50F4-C55A-473A-A70B-4B042EF011A9}" type="datetimeFigureOut">
              <a:rPr lang="en-US" smtClean="0"/>
              <a:t>4/14/2023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544625-0ADF-4414-89A2-9E135F0C849F}" type="slidenum">
              <a:rPr lang="en-US" smtClean="0"/>
              <a:t>‹#›</a:t>
            </a:fld>
            <a:endParaRPr lang="en-US" dirty="0"/>
          </a:p>
        </p:txBody>
      </p:sp>
    </p:spTree>
    <p:extLst>
      <p:ext uri="{BB962C8B-B14F-4D97-AF65-F5344CB8AC3E}">
        <p14:creationId xmlns:p14="http://schemas.microsoft.com/office/powerpoint/2010/main" val="1122228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name is Alex Romero-Lozano and I am an electrical engineering student at the university of Arizona. Through the support of Arizona Space Grant I worked with Dr. Erika Hamden on the Mechanical Assembly for a Near UV CCD Camera Telescope.</a:t>
            </a:r>
          </a:p>
        </p:txBody>
      </p:sp>
      <p:sp>
        <p:nvSpPr>
          <p:cNvPr id="4" name="Slide Number Placeholder 3"/>
          <p:cNvSpPr>
            <a:spLocks noGrp="1"/>
          </p:cNvSpPr>
          <p:nvPr>
            <p:ph type="sldNum" sz="quarter" idx="5"/>
          </p:nvPr>
        </p:nvSpPr>
        <p:spPr/>
        <p:txBody>
          <a:bodyPr/>
          <a:lstStyle/>
          <a:p>
            <a:fld id="{F3544625-0ADF-4414-89A2-9E135F0C849F}" type="slidenum">
              <a:rPr lang="en-US" smtClean="0"/>
              <a:t>1</a:t>
            </a:fld>
            <a:endParaRPr lang="en-US" dirty="0"/>
          </a:p>
        </p:txBody>
      </p:sp>
    </p:spTree>
    <p:extLst>
      <p:ext uri="{BB962C8B-B14F-4D97-AF65-F5344CB8AC3E}">
        <p14:creationId xmlns:p14="http://schemas.microsoft.com/office/powerpoint/2010/main" val="3749808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super-</a:t>
            </a:r>
            <a:r>
              <a:rPr lang="en-US" dirty="0" err="1"/>
              <a:t>lotis</a:t>
            </a:r>
            <a:r>
              <a:rPr lang="en-US" dirty="0"/>
              <a:t> project is a robotic telescope on top of Kitt Peak. It was first in operation in 2000 and it was fully automated robotic assembly which was connected to the </a:t>
            </a:r>
            <a:r>
              <a:rPr lang="en-US" b="1" dirty="0"/>
              <a:t>Gamma-ray Burst Coordinates Network </a:t>
            </a:r>
            <a:r>
              <a:rPr lang="en-US" b="0" dirty="0"/>
              <a:t>which a system that distributes the location of gamma ray bursts. Super-Lotis on </a:t>
            </a:r>
            <a:r>
              <a:rPr lang="en-US" b="0" dirty="0" err="1"/>
              <a:t>kitt</a:t>
            </a:r>
            <a:r>
              <a:rPr lang="en-US" b="0" dirty="0"/>
              <a:t> peak would analyze the location of gamma ray bursts by moving itself to the coordinates it received from the gamma ray network. Throughout the years, the filters and the field of view of the telescope have been changed, improving the ability to see. The super </a:t>
            </a:r>
            <a:r>
              <a:rPr lang="en-US" b="0" dirty="0" err="1"/>
              <a:t>lotis</a:t>
            </a:r>
            <a:r>
              <a:rPr lang="en-US" b="0" dirty="0"/>
              <a:t> project is currently measuring around 60 targets every year.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dirty="0"/>
              <a:t>The Super-Lotis project is being updated to switch the 800s spectral instruments Camera which was produced in 2002. The new camera called, which is the Sophia X0 2048, has 4 times as many pixels as the old camera. Launched in 2004, the Swift Mission which is a space-based telescope which measures gamma ray bursts at a very high sensitivity. </a:t>
            </a:r>
          </a:p>
          <a:p>
            <a:endParaRPr lang="en-US" dirty="0"/>
          </a:p>
          <a:p>
            <a:r>
              <a:rPr lang="en-US" dirty="0"/>
              <a:t>With the Sophia Camera there have to be a lot of modifications to the hardware.</a:t>
            </a:r>
          </a:p>
          <a:p>
            <a:endParaRPr lang="en-US" dirty="0"/>
          </a:p>
        </p:txBody>
      </p:sp>
      <p:sp>
        <p:nvSpPr>
          <p:cNvPr id="4" name="Slide Number Placeholder 3"/>
          <p:cNvSpPr>
            <a:spLocks noGrp="1"/>
          </p:cNvSpPr>
          <p:nvPr>
            <p:ph type="sldNum" sz="quarter" idx="5"/>
          </p:nvPr>
        </p:nvSpPr>
        <p:spPr/>
        <p:txBody>
          <a:bodyPr/>
          <a:lstStyle/>
          <a:p>
            <a:fld id="{F3544625-0ADF-4414-89A2-9E135F0C849F}" type="slidenum">
              <a:rPr lang="en-US" smtClean="0"/>
              <a:t>2</a:t>
            </a:fld>
            <a:endParaRPr lang="en-US" dirty="0"/>
          </a:p>
        </p:txBody>
      </p:sp>
    </p:spTree>
    <p:extLst>
      <p:ext uri="{BB962C8B-B14F-4D97-AF65-F5344CB8AC3E}">
        <p14:creationId xmlns:p14="http://schemas.microsoft.com/office/powerpoint/2010/main" val="1636654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very first step was to digitize everything I could. I used Solidworks to create a fully function 3d model of the existing system. I used a caliper and carefully measured each part. I also double checked the digital model by measuring references across multiple parts. With this method, this articulated model was produced. Having the model articulate is extremely useful during the development process as I can check interference and how much freedom the assembly has very quickly. The amount of space I have to design is very limited. Ill just play that video.</a:t>
            </a:r>
          </a:p>
          <a:p>
            <a:endParaRPr lang="en-US" dirty="0"/>
          </a:p>
          <a:p>
            <a:r>
              <a:rPr lang="en-US" dirty="0"/>
              <a:t>I then split up the problem into criteria and constraints. The new camera needs to be operated in very high vacuum (approximately 10^-6 torr). The previous camera had a port on the back to provide vacuum. An external viewport, which is the basically a glass cover for the sensor of the camera</a:t>
            </a:r>
          </a:p>
          <a:p>
            <a:r>
              <a:rPr lang="en-US" dirty="0"/>
              <a:t>new camera the vacuum needs to be in front of the camera which provides an issue because there is not a lot of space between the camera mount and the filter interface</a:t>
            </a:r>
          </a:p>
          <a:p>
            <a:endParaRPr lang="en-US" dirty="0"/>
          </a:p>
          <a:p>
            <a:r>
              <a:rPr lang="en-US" dirty="0"/>
              <a:t>In order to keep the same functionality mechanically, the camera has to have 5 axis of freedom. There does not have to be a lot of freedom as the assembly only has to be constrained  to the robotic assembly.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3544625-0ADF-4414-89A2-9E135F0C849F}" type="slidenum">
              <a:rPr lang="en-US" smtClean="0"/>
              <a:t>3</a:t>
            </a:fld>
            <a:endParaRPr lang="en-US" dirty="0"/>
          </a:p>
        </p:txBody>
      </p:sp>
    </p:spTree>
    <p:extLst>
      <p:ext uri="{BB962C8B-B14F-4D97-AF65-F5344CB8AC3E}">
        <p14:creationId xmlns:p14="http://schemas.microsoft.com/office/powerpoint/2010/main" val="724031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Shutter Geometry</a:t>
            </a:r>
          </a:p>
          <a:p>
            <a:r>
              <a:rPr lang="en-US" dirty="0"/>
              <a:t>-the old shutter was a </a:t>
            </a:r>
            <a:r>
              <a:rPr lang="en-US" dirty="0" err="1"/>
              <a:t>uniblitz</a:t>
            </a:r>
            <a:r>
              <a:rPr lang="en-US" dirty="0"/>
              <a:t> VS45 (made in 2004). It was so old that when I asked the manufacturer about it he was shocked that it was still functional. Geometry wise the shutter’s size was large so that it fit directly over the bolt holes that are need for the camera. This is bad</a:t>
            </a:r>
          </a:p>
        </p:txBody>
      </p:sp>
      <p:sp>
        <p:nvSpPr>
          <p:cNvPr id="4" name="Slide Number Placeholder 3"/>
          <p:cNvSpPr>
            <a:spLocks noGrp="1"/>
          </p:cNvSpPr>
          <p:nvPr>
            <p:ph type="sldNum" sz="quarter" idx="5"/>
          </p:nvPr>
        </p:nvSpPr>
        <p:spPr/>
        <p:txBody>
          <a:bodyPr/>
          <a:lstStyle/>
          <a:p>
            <a:fld id="{F3544625-0ADF-4414-89A2-9E135F0C849F}" type="slidenum">
              <a:rPr lang="en-US" smtClean="0"/>
              <a:t>4</a:t>
            </a:fld>
            <a:endParaRPr lang="en-US" dirty="0"/>
          </a:p>
        </p:txBody>
      </p:sp>
    </p:spTree>
    <p:extLst>
      <p:ext uri="{BB962C8B-B14F-4D97-AF65-F5344CB8AC3E}">
        <p14:creationId xmlns:p14="http://schemas.microsoft.com/office/powerpoint/2010/main" val="4037315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544625-0ADF-4414-89A2-9E135F0C849F}" type="slidenum">
              <a:rPr lang="en-US" smtClean="0"/>
              <a:t>5</a:t>
            </a:fld>
            <a:endParaRPr lang="en-US" dirty="0"/>
          </a:p>
        </p:txBody>
      </p:sp>
    </p:spTree>
    <p:extLst>
      <p:ext uri="{BB962C8B-B14F-4D97-AF65-F5344CB8AC3E}">
        <p14:creationId xmlns:p14="http://schemas.microsoft.com/office/powerpoint/2010/main" val="1951544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544625-0ADF-4414-89A2-9E135F0C849F}" type="slidenum">
              <a:rPr lang="en-US" smtClean="0"/>
              <a:t>8</a:t>
            </a:fld>
            <a:endParaRPr lang="en-US" dirty="0"/>
          </a:p>
        </p:txBody>
      </p:sp>
    </p:spTree>
    <p:extLst>
      <p:ext uri="{BB962C8B-B14F-4D97-AF65-F5344CB8AC3E}">
        <p14:creationId xmlns:p14="http://schemas.microsoft.com/office/powerpoint/2010/main" val="2048347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87DE6118-2437-4B30-8E3C-4D2BE6020583}" type="datetimeFigureOut">
              <a:rPr lang="en-US" smtClean="0"/>
              <a:pPr/>
              <a:t>4/14/2023</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20232501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7DE6118-2437-4B30-8E3C-4D2BE6020583}" type="datetimeFigureOut">
              <a:rPr lang="en-US" smtClean="0"/>
              <a:pPr/>
              <a:t>4/14/2023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386312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4/14/2023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498008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4/14/2023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20505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4/14/2023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1785693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4/14/2023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044187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4/14/2023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42859608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4/14/2023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2021260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4/14/2023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447542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4/14/2023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466546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4/14/2023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1074580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smtClean="0"/>
              <a:t>4/14/2023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623104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t>4/14/2023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987299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smtClean="0"/>
              <a:t>4/14/2023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4240550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87DE6118-2437-4B30-8E3C-4D2BE6020583}" type="datetimeFigureOut">
              <a:rPr lang="en-US" smtClean="0"/>
              <a:t>4/14/2023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293073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7DE6118-2437-4B30-8E3C-4D2BE6020583}" type="datetimeFigureOut">
              <a:rPr lang="en-US" smtClean="0"/>
              <a:pPr/>
              <a:t>4/14/2023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1140976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7DE6118-2437-4B30-8E3C-4D2BE6020583}" type="datetimeFigureOut">
              <a:rPr lang="en-US" smtClean="0"/>
              <a:pPr/>
              <a:t>4/14/2023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179080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7DE6118-2437-4B30-8E3C-4D2BE6020583}" type="datetimeFigureOut">
              <a:rPr lang="en-US" smtClean="0"/>
              <a:pPr/>
              <a:t>4/14/2023</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645065765"/>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8.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2.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8.xml"/><Relationship Id="rId7" Type="http://schemas.microsoft.com/office/2007/relationships/hdphoto" Target="../media/hdphoto4.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4.xml"/><Relationship Id="rId9"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7.png"/><Relationship Id="rId7" Type="http://schemas.openxmlformats.org/officeDocument/2006/relationships/image" Target="../media/image19.png"/><Relationship Id="rId12" Type="http://schemas.microsoft.com/office/2007/relationships/hdphoto" Target="../media/hdphoto10.wdp"/><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microsoft.com/office/2007/relationships/hdphoto" Target="../media/hdphoto7.wdp"/><Relationship Id="rId11" Type="http://schemas.openxmlformats.org/officeDocument/2006/relationships/image" Target="../media/image21.png"/><Relationship Id="rId5" Type="http://schemas.openxmlformats.org/officeDocument/2006/relationships/image" Target="../media/image18.png"/><Relationship Id="rId10" Type="http://schemas.microsoft.com/office/2007/relationships/hdphoto" Target="../media/hdphoto9.wdp"/><Relationship Id="rId4" Type="http://schemas.microsoft.com/office/2007/relationships/hdphoto" Target="../media/hdphoto6.wdp"/><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microsoft.com/office/2007/relationships/hdphoto" Target="../media/hdphoto13.wdp"/><Relationship Id="rId3" Type="http://schemas.microsoft.com/office/2007/relationships/hdphoto" Target="../media/hdphoto11.wdp"/><Relationship Id="rId7"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4.xml"/><Relationship Id="rId6" Type="http://schemas.microsoft.com/office/2007/relationships/hdphoto" Target="../media/hdphoto12.wdp"/><Relationship Id="rId5" Type="http://schemas.openxmlformats.org/officeDocument/2006/relationships/image" Target="../media/image24.png"/><Relationship Id="rId10" Type="http://schemas.microsoft.com/office/2007/relationships/hdphoto" Target="../media/hdphoto14.wdp"/><Relationship Id="rId4" Type="http://schemas.openxmlformats.org/officeDocument/2006/relationships/image" Target="../media/image23.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4" Type="http://schemas.microsoft.com/office/2007/relationships/hdphoto" Target="../media/hdphoto15.wdp"/></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ight sky with mountains far away on the horizon">
            <a:extLst>
              <a:ext uri="{FF2B5EF4-FFF2-40B4-BE49-F238E27FC236}">
                <a16:creationId xmlns:a16="http://schemas.microsoft.com/office/drawing/2014/main" id="{7C454B0C-0819-4D56-9275-BCE254DA659D}"/>
              </a:ext>
            </a:extLst>
          </p:cNvPr>
          <p:cNvPicPr>
            <a:picLocks noChangeAspect="1"/>
          </p:cNvPicPr>
          <p:nvPr/>
        </p:nvPicPr>
        <p:blipFill rotWithShape="1">
          <a:blip r:embed="rId3">
            <a:alphaModFix amt="14000"/>
            <a:extLst>
              <a:ext uri="{28A0092B-C50C-407E-A947-70E740481C1C}">
                <a14:useLocalDpi xmlns:a14="http://schemas.microsoft.com/office/drawing/2010/main"/>
              </a:ext>
            </a:extLst>
          </a:blip>
          <a:srcRect/>
          <a:stretch/>
        </p:blipFill>
        <p:spPr>
          <a:xfrm>
            <a:off x="20" y="0"/>
            <a:ext cx="12191980" cy="6857990"/>
          </a:xfrm>
          <a:prstGeom prst="rect">
            <a:avLst/>
          </a:prstGeom>
        </p:spPr>
      </p:pic>
      <p:sp>
        <p:nvSpPr>
          <p:cNvPr id="2" name="Title 1">
            <a:extLst>
              <a:ext uri="{FF2B5EF4-FFF2-40B4-BE49-F238E27FC236}">
                <a16:creationId xmlns:a16="http://schemas.microsoft.com/office/drawing/2014/main" id="{340C7600-5BA8-4A54-887F-74AF87750A31}"/>
              </a:ext>
            </a:extLst>
          </p:cNvPr>
          <p:cNvSpPr>
            <a:spLocks noGrp="1"/>
          </p:cNvSpPr>
          <p:nvPr>
            <p:ph type="ctrTitle"/>
          </p:nvPr>
        </p:nvSpPr>
        <p:spPr>
          <a:xfrm>
            <a:off x="3473080" y="2554817"/>
            <a:ext cx="7687045" cy="2421464"/>
          </a:xfrm>
        </p:spPr>
        <p:txBody>
          <a:bodyPr>
            <a:normAutofit/>
          </a:bodyPr>
          <a:lstStyle/>
          <a:p>
            <a:r>
              <a:rPr lang="en-US" dirty="0"/>
              <a:t>Mechanical Assembly for NUV CCD Camera Telescope</a:t>
            </a:r>
            <a:endParaRPr lang="en-US" b="1" dirty="0"/>
          </a:p>
        </p:txBody>
      </p:sp>
      <p:sp>
        <p:nvSpPr>
          <p:cNvPr id="3" name="Subtitle 2">
            <a:extLst>
              <a:ext uri="{FF2B5EF4-FFF2-40B4-BE49-F238E27FC236}">
                <a16:creationId xmlns:a16="http://schemas.microsoft.com/office/drawing/2014/main" id="{AE584786-6548-4BB4-95FD-977AD1F362C6}"/>
              </a:ext>
            </a:extLst>
          </p:cNvPr>
          <p:cNvSpPr>
            <a:spLocks noGrp="1"/>
          </p:cNvSpPr>
          <p:nvPr>
            <p:ph type="subTitle" idx="1"/>
          </p:nvPr>
        </p:nvSpPr>
        <p:spPr>
          <a:xfrm>
            <a:off x="1558031" y="4976282"/>
            <a:ext cx="9602094" cy="1801819"/>
          </a:xfrm>
        </p:spPr>
        <p:txBody>
          <a:bodyPr>
            <a:normAutofit/>
          </a:bodyPr>
          <a:lstStyle/>
          <a:p>
            <a:r>
              <a:rPr lang="en-US" dirty="0">
                <a:solidFill>
                  <a:schemeClr val="accent1">
                    <a:lumMod val="40000"/>
                    <a:lumOff val="60000"/>
                  </a:schemeClr>
                </a:solidFill>
              </a:rPr>
              <a:t>Alejandro Romero-Lozano</a:t>
            </a:r>
          </a:p>
          <a:p>
            <a:r>
              <a:rPr lang="en-US" dirty="0">
                <a:solidFill>
                  <a:schemeClr val="accent1">
                    <a:lumMod val="40000"/>
                    <a:lumOff val="60000"/>
                  </a:schemeClr>
                </a:solidFill>
              </a:rPr>
              <a:t>Dr. Erika Hamden</a:t>
            </a:r>
          </a:p>
          <a:p>
            <a:r>
              <a:rPr lang="en-US" dirty="0">
                <a:solidFill>
                  <a:schemeClr val="accent1">
                    <a:lumMod val="40000"/>
                    <a:lumOff val="60000"/>
                  </a:schemeClr>
                </a:solidFill>
              </a:rPr>
              <a:t>2023 Arizona NASA Space Grant </a:t>
            </a:r>
          </a:p>
          <a:p>
            <a:r>
              <a:rPr lang="en-US" dirty="0">
                <a:solidFill>
                  <a:schemeClr val="accent1">
                    <a:lumMod val="40000"/>
                    <a:lumOff val="60000"/>
                  </a:schemeClr>
                </a:solidFill>
              </a:rPr>
              <a:t>Statewide Student Research Symposium</a:t>
            </a:r>
          </a:p>
          <a:p>
            <a:endParaRPr lang="en-US" dirty="0">
              <a:solidFill>
                <a:schemeClr val="accent1">
                  <a:lumMod val="40000"/>
                  <a:lumOff val="60000"/>
                </a:schemeClr>
              </a:solidFill>
            </a:endParaRPr>
          </a:p>
          <a:p>
            <a:endParaRPr lang="en-US" dirty="0">
              <a:solidFill>
                <a:schemeClr val="accent1">
                  <a:lumMod val="40000"/>
                  <a:lumOff val="60000"/>
                </a:schemeClr>
              </a:solidFill>
            </a:endParaRPr>
          </a:p>
          <a:p>
            <a:endParaRPr lang="en-US" dirty="0">
              <a:solidFill>
                <a:schemeClr val="accent1">
                  <a:lumMod val="40000"/>
                  <a:lumOff val="60000"/>
                </a:schemeClr>
              </a:solidFill>
            </a:endParaRPr>
          </a:p>
          <a:p>
            <a:endParaRPr lang="en-US" dirty="0">
              <a:solidFill>
                <a:schemeClr val="accent1">
                  <a:lumMod val="40000"/>
                  <a:lumOff val="60000"/>
                </a:schemeClr>
              </a:solidFill>
            </a:endParaRPr>
          </a:p>
        </p:txBody>
      </p:sp>
      <p:pic>
        <p:nvPicPr>
          <p:cNvPr id="6" name="Picture 5" descr="Logo, company name&#10;&#10;Description automatically generated">
            <a:extLst>
              <a:ext uri="{FF2B5EF4-FFF2-40B4-BE49-F238E27FC236}">
                <a16:creationId xmlns:a16="http://schemas.microsoft.com/office/drawing/2014/main" id="{E76EBA9A-02DE-3B46-6D81-6A37F2E90785}"/>
              </a:ext>
            </a:extLst>
          </p:cNvPr>
          <p:cNvPicPr>
            <a:picLocks noChangeAspect="1"/>
          </p:cNvPicPr>
          <p:nvPr/>
        </p:nvPicPr>
        <p:blipFill rotWithShape="1">
          <a:blip r:embed="rId4"/>
          <a:srcRect l="26089" t="1" r="22580" b="51555"/>
          <a:stretch/>
        </p:blipFill>
        <p:spPr>
          <a:xfrm>
            <a:off x="129958" y="5983588"/>
            <a:ext cx="792395" cy="722770"/>
          </a:xfrm>
          <a:prstGeom prst="rect">
            <a:avLst/>
          </a:prstGeom>
        </p:spPr>
      </p:pic>
      <p:pic>
        <p:nvPicPr>
          <p:cNvPr id="9" name="Picture 8" descr="Icon&#10;&#10;Description automatically generated">
            <a:extLst>
              <a:ext uri="{FF2B5EF4-FFF2-40B4-BE49-F238E27FC236}">
                <a16:creationId xmlns:a16="http://schemas.microsoft.com/office/drawing/2014/main" id="{C8A96719-00D8-9684-4A6A-E5EEED486407}"/>
              </a:ext>
            </a:extLst>
          </p:cNvPr>
          <p:cNvPicPr>
            <a:picLocks noChangeAspect="1"/>
          </p:cNvPicPr>
          <p:nvPr/>
        </p:nvPicPr>
        <p:blipFill>
          <a:blip r:embed="rId5"/>
          <a:stretch>
            <a:fillRect/>
          </a:stretch>
        </p:blipFill>
        <p:spPr>
          <a:xfrm>
            <a:off x="5769675" y="5877191"/>
            <a:ext cx="652650" cy="871287"/>
          </a:xfrm>
          <a:prstGeom prst="rect">
            <a:avLst/>
          </a:prstGeom>
        </p:spPr>
      </p:pic>
      <p:pic>
        <p:nvPicPr>
          <p:cNvPr id="13" name="Picture 12" descr="Logo&#10;&#10;Description automatically generated">
            <a:extLst>
              <a:ext uri="{FF2B5EF4-FFF2-40B4-BE49-F238E27FC236}">
                <a16:creationId xmlns:a16="http://schemas.microsoft.com/office/drawing/2014/main" id="{740C29F4-D08D-8282-977E-E78849421403}"/>
              </a:ext>
            </a:extLst>
          </p:cNvPr>
          <p:cNvPicPr>
            <a:picLocks noChangeAspect="1"/>
          </p:cNvPicPr>
          <p:nvPr/>
        </p:nvPicPr>
        <p:blipFill>
          <a:blip r:embed="rId6"/>
          <a:stretch>
            <a:fillRect/>
          </a:stretch>
        </p:blipFill>
        <p:spPr>
          <a:xfrm>
            <a:off x="11210488" y="5877191"/>
            <a:ext cx="931148" cy="980809"/>
          </a:xfrm>
          <a:prstGeom prst="rect">
            <a:avLst/>
          </a:prstGeom>
        </p:spPr>
      </p:pic>
    </p:spTree>
    <p:extLst>
      <p:ext uri="{BB962C8B-B14F-4D97-AF65-F5344CB8AC3E}">
        <p14:creationId xmlns:p14="http://schemas.microsoft.com/office/powerpoint/2010/main" val="3417721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9F444-FCBD-B140-9C05-E443FA0805C4}"/>
              </a:ext>
            </a:extLst>
          </p:cNvPr>
          <p:cNvSpPr>
            <a:spLocks noGrp="1"/>
          </p:cNvSpPr>
          <p:nvPr>
            <p:ph type="title"/>
          </p:nvPr>
        </p:nvSpPr>
        <p:spPr>
          <a:xfrm>
            <a:off x="771378" y="536200"/>
            <a:ext cx="6143423" cy="1456267"/>
          </a:xfrm>
        </p:spPr>
        <p:txBody>
          <a:bodyPr>
            <a:normAutofit/>
          </a:bodyPr>
          <a:lstStyle/>
          <a:p>
            <a:r>
              <a:rPr lang="en-US" dirty="0"/>
              <a:t>Background</a:t>
            </a:r>
            <a:endParaRPr lang="ru-RU" dirty="0"/>
          </a:p>
        </p:txBody>
      </p:sp>
      <p:pic>
        <p:nvPicPr>
          <p:cNvPr id="4" name="Picture 3" descr="satellite against the night sky">
            <a:extLst>
              <a:ext uri="{FF2B5EF4-FFF2-40B4-BE49-F238E27FC236}">
                <a16:creationId xmlns:a16="http://schemas.microsoft.com/office/drawing/2014/main" id="{D4F2268B-BB87-42FB-B84F-C145C01B497A}"/>
              </a:ext>
            </a:extLst>
          </p:cNvPr>
          <p:cNvPicPr>
            <a:picLocks noChangeAspect="1"/>
          </p:cNvPicPr>
          <p:nvPr/>
        </p:nvPicPr>
        <p:blipFill rotWithShape="1">
          <a:blip r:embed="rId4">
            <a:alphaModFix amt="15000"/>
            <a:extLst>
              <a:ext uri="{BEBA8EAE-BF5A-486C-A8C5-ECC9F3942E4B}">
                <a14:imgProps xmlns:a14="http://schemas.microsoft.com/office/drawing/2010/main">
                  <a14:imgLayer r:embed="rId5">
                    <a14:imgEffect>
                      <a14:colorTemperature colorTemp="10558"/>
                    </a14:imgEffect>
                  </a14:imgLayer>
                </a14:imgProps>
              </a:ext>
            </a:extLst>
          </a:blip>
          <a:srcRect l="8611" r="16027" b="1"/>
          <a:stretch/>
        </p:blipFill>
        <p:spPr>
          <a:xfrm>
            <a:off x="8969327" y="4180199"/>
            <a:ext cx="3302966" cy="2717299"/>
          </a:xfrm>
          <a:custGeom>
            <a:avLst/>
            <a:gdLst>
              <a:gd name="connsiteX0" fmla="*/ 1663658 w 3039855"/>
              <a:gd name="connsiteY0" fmla="*/ 0 h 2500842"/>
              <a:gd name="connsiteX1" fmla="*/ 2947417 w 3039855"/>
              <a:gd name="connsiteY1" fmla="*/ 605417 h 2500842"/>
              <a:gd name="connsiteX2" fmla="*/ 3039855 w 3039855"/>
              <a:gd name="connsiteY2" fmla="*/ 729032 h 2500842"/>
              <a:gd name="connsiteX3" fmla="*/ 3039855 w 3039855"/>
              <a:gd name="connsiteY3" fmla="*/ 2500842 h 2500842"/>
              <a:gd name="connsiteX4" fmla="*/ 226952 w 3039855"/>
              <a:gd name="connsiteY4" fmla="*/ 2500842 h 2500842"/>
              <a:gd name="connsiteX5" fmla="*/ 155401 w 3039855"/>
              <a:gd name="connsiteY5" fmla="*/ 2366679 h 2500842"/>
              <a:gd name="connsiteX6" fmla="*/ 0 w 3039855"/>
              <a:gd name="connsiteY6" fmla="*/ 1663658 h 2500842"/>
              <a:gd name="connsiteX7" fmla="*/ 1663658 w 3039855"/>
              <a:gd name="connsiteY7" fmla="*/ 0 h 2500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39855" h="2500842">
                <a:moveTo>
                  <a:pt x="1663658" y="0"/>
                </a:moveTo>
                <a:cubicBezTo>
                  <a:pt x="2180490" y="0"/>
                  <a:pt x="2642278" y="235674"/>
                  <a:pt x="2947417" y="605417"/>
                </a:cubicBezTo>
                <a:lnTo>
                  <a:pt x="3039855" y="729032"/>
                </a:lnTo>
                <a:lnTo>
                  <a:pt x="3039855" y="2500842"/>
                </a:lnTo>
                <a:lnTo>
                  <a:pt x="226952" y="2500842"/>
                </a:lnTo>
                <a:lnTo>
                  <a:pt x="155401" y="2366679"/>
                </a:lnTo>
                <a:cubicBezTo>
                  <a:pt x="55691" y="2153127"/>
                  <a:pt x="0" y="1914896"/>
                  <a:pt x="0" y="1663658"/>
                </a:cubicBezTo>
                <a:cubicBezTo>
                  <a:pt x="0" y="744845"/>
                  <a:pt x="744845" y="0"/>
                  <a:pt x="1663658" y="0"/>
                </a:cubicBezTo>
                <a:close/>
              </a:path>
            </a:pathLst>
          </a:custGeom>
        </p:spPr>
      </p:pic>
      <p:grpSp>
        <p:nvGrpSpPr>
          <p:cNvPr id="179" name="Group 178">
            <a:extLst>
              <a:ext uri="{FF2B5EF4-FFF2-40B4-BE49-F238E27FC236}">
                <a16:creationId xmlns:a16="http://schemas.microsoft.com/office/drawing/2014/main" id="{CFEF753B-CA1B-4178-80F5-095B7FEA21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1267604">
            <a:off x="8565602" y="3905595"/>
            <a:ext cx="3639934" cy="3163289"/>
            <a:chOff x="5281603" y="104899"/>
            <a:chExt cx="6910397" cy="6005491"/>
          </a:xfrm>
        </p:grpSpPr>
        <p:sp>
          <p:nvSpPr>
            <p:cNvPr id="180" name="Freeform 98">
              <a:extLst>
                <a:ext uri="{FF2B5EF4-FFF2-40B4-BE49-F238E27FC236}">
                  <a16:creationId xmlns:a16="http://schemas.microsoft.com/office/drawing/2014/main" id="{86C68ECC-F0A0-411E-A303-6DC0707A36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1" name="Group 180">
              <a:extLst>
                <a:ext uri="{FF2B5EF4-FFF2-40B4-BE49-F238E27FC236}">
                  <a16:creationId xmlns:a16="http://schemas.microsoft.com/office/drawing/2014/main" id="{6A21E140-4ECB-4C42-BDC7-F4351513DA9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182" name="Straight Connector 181">
                <a:extLst>
                  <a:ext uri="{FF2B5EF4-FFF2-40B4-BE49-F238E27FC236}">
                    <a16:creationId xmlns:a16="http://schemas.microsoft.com/office/drawing/2014/main" id="{2940CFC5-AC4C-4746-A3B9-3DD434FF6DE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6EC95677-9C92-4D0D-91D4-E07380F2502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097602B2-71E1-4395-9C47-DE48B712AE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7FC50570-F1A9-4DB3-A64D-3A21A58882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88E4F209-3FDA-4C17-A86D-59990132FF4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9950C402-F8DC-4C99-90A8-CD67BDEC6CB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76483FEF-FBDD-456C-AD52-B6D166FB1C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DA316CA5-D470-4E6D-A6E8-D35DB7725D2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8BFA4937-71AA-4400-8DCD-20E5DF0501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768FA0D4-7119-47B3-8329-0978770774F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62C433AC-8114-47CC-9467-FCB5FE9807B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BF9CB489-BA36-4004-A019-75FBA23CCB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B4C060E4-E790-4A31-B683-EA834FCF4E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13F00D2A-400F-4678-BB33-16B61650F47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46AABFD4-3727-4DF4-933A-C0A090248A8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6CC40A87-D067-41BF-B368-A197EC0D9D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E116F92B-7098-4139-AC77-75B4CE3323F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CFDF485C-38E7-4C0D-A2A7-3F1DE3B918A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BF6DBD12-21A0-4F07-953F-D3B3486C15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554F4E42-5B16-41F4-8FF4-2EB134C1FE1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6F4CC20F-EBF6-4AFE-9A4F-68ACC7513B4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FA745DE2-9816-4D5B-BB41-BE1874612FF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D5B5D721-5554-457C-BE2F-BCA2505CADF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BAFF390C-48FB-4FA5-998E-6DDDF9D2B41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F4B2E647-1CF4-4AF8-9AF5-8EAB6D6E888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46DA8C50-AA32-47D8-8DCB-DE9624E60E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51ED6412-8EBC-4680-B7D2-65A4F73BBBD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2983F033-A214-4959-956E-4B50B7AC66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A77F30C3-5A8C-4BEB-95C1-A7B9C0961F3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99A432F5-9A86-437C-8108-7945FA72EC4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4F8B1465-BA18-4D1C-ADED-D4BAA7638AA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45DD7842-E27E-4461-B9C8-63AD2F0C44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3C45934F-49A5-4EDB-A9A3-5540D74AB1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EEF9B0E3-0DC0-4D03-A02B-8F62D905F4F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2B1998C4-BF81-4332-A399-AD43467F67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44CFAF52-7684-46F2-8DFD-70A7F36DB0E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93EFB5D1-BDF7-40B6-BBEA-D489CE79F15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B5A98777-A259-461F-A9B2-21DFC45C179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0F795195-D966-482A-8D47-6265C00F6D0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6E881E12-FFE1-441E-B36B-804289472BA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61DBEB97-C3B3-4646-9760-227E20B1555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0BA17FBA-A611-4CA2-9CDC-E073B889C4C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1B66F6D2-50DA-4E7A-8583-E9159CD9622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DD181CC7-8652-404A-B5C7-58004FD15F3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75706D69-47CD-47E3-83C9-EDB4EAF58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2ADC21AA-CD21-436C-A9D7-DC4167E5008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4702CCCC-772F-4AF1-8201-73C25371105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62AAD2B7-288B-42CF-804B-E33B84D747A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D51CCD7B-95EB-4EE4-BAED-4308C80BF36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F92C4B5C-D0FB-4C0A-B5FA-2C7DDF7625C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64D2931E-A280-496D-99C1-5C2A820CB4D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ED33CBE3-55B1-43CF-96B9-2E994EBCEA3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16C6D563-A48C-4E6B-AE46-2CCE38A6601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AD0ABECB-C92E-4F76-89A6-1334939CDF8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8C258514-FFA8-4DE3-9B25-D55705AC3BD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C2B9E312-EEBF-4783-B25E-D7DD0D6E712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7CB21139-A4D5-4D0F-9AD0-868FFC4240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E72FF9AC-BC86-42FD-8DF7-72429C958CA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23D09EAB-27F8-4FAC-91C2-4942ABA7408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10D82CB2-C309-4CCD-9FB1-EF8F4407ECC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3625D6FE-BC58-4E33-B4E9-282D5CB75E0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2158CF66-DCD3-4627-9675-61B42A30371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44ED85B9-D0C1-4222-B4BC-E81876EC388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1299F075-06C0-46B8-A3F7-1D7E8D6001D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AEA87578-2C04-4651-A5BF-81D06050C9F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12A8551E-D8EB-40F2-AD25-87484A17D2F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AC1E0E32-3B75-404A-9165-57337825085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4A410333-16BA-443A-B24F-418ED775366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271589D1-7914-4EA7-B6B4-C1E7EA5FE6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E62A5ACA-F5D5-41F3-9549-06DB799C4D1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EA254CA6-3565-4CD0-8BEB-C94A533C011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E62203F9-E5BE-44F8-8D43-31EEF85E922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FC43FC58-4722-4D22-88C1-652EB165851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D4C87F1C-06F8-43CD-8920-F525A5504B5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F75BF2BA-0DFF-4812-986E-9F2286A9F46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7B79CBCB-DE00-4F16-A2FC-E54EF816BA3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DEA1374B-AC49-4266-965E-1F9CD9E53BC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325DE178-9F40-48D5-B0A9-4B032474225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grpSp>
      <p:grpSp>
        <p:nvGrpSpPr>
          <p:cNvPr id="261" name="Group 260">
            <a:extLst>
              <a:ext uri="{FF2B5EF4-FFF2-40B4-BE49-F238E27FC236}">
                <a16:creationId xmlns:a16="http://schemas.microsoft.com/office/drawing/2014/main" id="{29858C9E-401F-4216-8087-A25D1B5881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5392608">
            <a:off x="7397406" y="-618857"/>
            <a:ext cx="4915057" cy="4271437"/>
            <a:chOff x="5281603" y="104899"/>
            <a:chExt cx="6910397" cy="6005491"/>
          </a:xfrm>
        </p:grpSpPr>
        <p:sp>
          <p:nvSpPr>
            <p:cNvPr id="262" name="Freeform 17">
              <a:extLst>
                <a:ext uri="{FF2B5EF4-FFF2-40B4-BE49-F238E27FC236}">
                  <a16:creationId xmlns:a16="http://schemas.microsoft.com/office/drawing/2014/main" id="{D963FBC5-E6AD-44F8-AF49-6F5B5BF9DB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281603" y="104899"/>
              <a:ext cx="6896713" cy="6005491"/>
            </a:xfrm>
            <a:custGeom>
              <a:avLst/>
              <a:gdLst>
                <a:gd name="connsiteX0" fmla="*/ 3912717 w 6896713"/>
                <a:gd name="connsiteY0" fmla="*/ 0 h 6005491"/>
                <a:gd name="connsiteX1" fmla="*/ 6679426 w 6896713"/>
                <a:gd name="connsiteY1" fmla="*/ 1146008 h 6005491"/>
                <a:gd name="connsiteX2" fmla="*/ 6896713 w 6896713"/>
                <a:gd name="connsiteY2" fmla="*/ 1385085 h 6005491"/>
                <a:gd name="connsiteX3" fmla="*/ 6896713 w 6896713"/>
                <a:gd name="connsiteY3" fmla="*/ 1431256 h 6005491"/>
                <a:gd name="connsiteX4" fmla="*/ 6657442 w 6896713"/>
                <a:gd name="connsiteY4" fmla="*/ 1167992 h 6005491"/>
                <a:gd name="connsiteX5" fmla="*/ 3912717 w 6896713"/>
                <a:gd name="connsiteY5" fmla="*/ 31089 h 6005491"/>
                <a:gd name="connsiteX6" fmla="*/ 31089 w 6896713"/>
                <a:gd name="connsiteY6" fmla="*/ 3912717 h 6005491"/>
                <a:gd name="connsiteX7" fmla="*/ 593046 w 6896713"/>
                <a:gd name="connsiteY7" fmla="*/ 5925483 h 6005491"/>
                <a:gd name="connsiteX8" fmla="*/ 633874 w 6896713"/>
                <a:gd name="connsiteY8" fmla="*/ 5989169 h 6005491"/>
                <a:gd name="connsiteX9" fmla="*/ 607415 w 6896713"/>
                <a:gd name="connsiteY9" fmla="*/ 6005491 h 6005491"/>
                <a:gd name="connsiteX10" fmla="*/ 566458 w 6896713"/>
                <a:gd name="connsiteY10" fmla="*/ 5941603 h 6005491"/>
                <a:gd name="connsiteX11" fmla="*/ 0 w 6896713"/>
                <a:gd name="connsiteY11" fmla="*/ 3912717 h 6005491"/>
                <a:gd name="connsiteX12" fmla="*/ 3912717 w 6896713"/>
                <a:gd name="connsiteY12" fmla="*/ 0 h 600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713" h="6005491">
                  <a:moveTo>
                    <a:pt x="3912717" y="0"/>
                  </a:moveTo>
                  <a:cubicBezTo>
                    <a:pt x="4993184" y="0"/>
                    <a:pt x="5971363" y="437946"/>
                    <a:pt x="6679426" y="1146008"/>
                  </a:cubicBezTo>
                  <a:lnTo>
                    <a:pt x="6896713" y="1385085"/>
                  </a:lnTo>
                  <a:lnTo>
                    <a:pt x="6896713" y="1431256"/>
                  </a:lnTo>
                  <a:lnTo>
                    <a:pt x="6657442" y="1167992"/>
                  </a:lnTo>
                  <a:cubicBezTo>
                    <a:pt x="5955006" y="465555"/>
                    <a:pt x="4984599" y="31089"/>
                    <a:pt x="3912717" y="31089"/>
                  </a:cubicBezTo>
                  <a:cubicBezTo>
                    <a:pt x="1768953" y="31089"/>
                    <a:pt x="31089" y="1768953"/>
                    <a:pt x="31089" y="3912717"/>
                  </a:cubicBezTo>
                  <a:cubicBezTo>
                    <a:pt x="31089" y="4649636"/>
                    <a:pt x="236442" y="5338592"/>
                    <a:pt x="593046" y="5925483"/>
                  </a:cubicBezTo>
                  <a:lnTo>
                    <a:pt x="633874" y="5989169"/>
                  </a:lnTo>
                  <a:lnTo>
                    <a:pt x="607415" y="6005491"/>
                  </a:lnTo>
                  <a:lnTo>
                    <a:pt x="566458" y="5941603"/>
                  </a:lnTo>
                  <a:cubicBezTo>
                    <a:pt x="206998" y="5350013"/>
                    <a:pt x="0" y="4655538"/>
                    <a:pt x="0" y="3912717"/>
                  </a:cubicBezTo>
                  <a:cubicBezTo>
                    <a:pt x="0" y="1751783"/>
                    <a:pt x="1751783" y="0"/>
                    <a:pt x="3912717" y="0"/>
                  </a:cubicBezTo>
                  <a:close/>
                </a:path>
              </a:pathLst>
            </a:custGeom>
            <a:solidFill>
              <a:srgbClr val="FFFF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3" name="Group 262">
              <a:extLst>
                <a:ext uri="{FF2B5EF4-FFF2-40B4-BE49-F238E27FC236}">
                  <a16:creationId xmlns:a16="http://schemas.microsoft.com/office/drawing/2014/main" id="{EF1F68DE-2C0A-4FBF-8033-8DFBB75AE20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516018" y="331504"/>
              <a:ext cx="6675982" cy="5235326"/>
              <a:chOff x="5516018" y="331504"/>
              <a:chExt cx="6675982" cy="5235326"/>
            </a:xfrm>
          </p:grpSpPr>
          <p:cxnSp>
            <p:nvCxnSpPr>
              <p:cNvPr id="264" name="Straight Connector 263">
                <a:extLst>
                  <a:ext uri="{FF2B5EF4-FFF2-40B4-BE49-F238E27FC236}">
                    <a16:creationId xmlns:a16="http://schemas.microsoft.com/office/drawing/2014/main" id="{1C147FEA-3E5D-4830-B91C-78418FE209F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66830" y="3315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C91F075D-8726-4FD6-BE73-EDCD7607303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 flipH="1">
                <a:off x="9408861" y="3383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0BDE3685-352D-4E32-9662-2C6C92E20FA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 flipH="1">
                <a:off x="9551700" y="34763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10A2922F-AA86-4B02-80C4-409D71A0AD7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0000" flipH="1">
                <a:off x="9688748" y="36808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A23C72B0-E133-40CF-A094-E239AD994B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9824866" y="38922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63F2DFC9-23E2-4429-911D-AA55B03405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0000" flipH="1">
                <a:off x="9966867" y="41754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E71590EC-7AA6-47B3-AFF5-6E9A1B8B1C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80000" flipH="1">
                <a:off x="10104425" y="4458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23C6AC81-5D5E-4224-B222-B731E90F1C7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00000" flipH="1">
                <a:off x="10240513" y="47948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164FB43F-3082-49BF-A7C5-72A42773D43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10373882" y="52435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C9F3EE03-5655-4428-86AC-F579E8F339B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00000" flipH="1">
                <a:off x="10505632" y="570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EF7335E6-5FFD-4206-9AF0-1791A88C9A0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20000" flipH="1">
                <a:off x="10637382" y="62134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CE837EB7-EE63-4B6B-9334-1B8055AD9F3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440000" flipH="1">
                <a:off x="10760965" y="69043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4EE8D5FB-B44C-43C8-A4F4-D786090733F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10888991" y="755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8847AA0E-6A2D-41F5-A9B5-3A2F3B8752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740000" flipH="1">
                <a:off x="11010193" y="81974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9E4D651B-C768-4CBE-B971-A3CA38D803F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60000" flipH="1">
                <a:off x="11129014" y="89566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913496D3-4182-4D80-9A16-89DBB740861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80000" flipH="1">
                <a:off x="11249872" y="9680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088D4C91-F0F7-4549-B54A-CC855FD3A78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11366875" y="10480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84885948-783E-4197-B942-2DDCD542EA6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280000" flipH="1">
                <a:off x="11474058" y="11315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2837E330-008B-45A6-98A5-CE7D6FBBE1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00000" flipH="1">
                <a:off x="11583303" y="122179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DD807602-B947-4984-8017-D89F3B0ADBA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20000" flipH="1">
                <a:off x="11685344" y="132177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57AA37C4-9C24-41F1-98CA-BBD9BE15956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11787704" y="14176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692CF8CD-056F-4556-939F-1EFF0FECEC1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20000" flipH="1">
                <a:off x="11880859" y="15179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A29F3FAC-18B2-4886-9A93-44B7AD01DF6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940000" flipH="1">
                <a:off x="11969252" y="162743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35B536E5-4149-49B5-8119-04FF4A5ACF3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60000" flipH="1">
                <a:off x="12062016" y="173601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4A2B8B6A-D5D3-4DAA-AB4B-A1C1086B408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074680" y="1910249"/>
                <a:ext cx="117320" cy="82912"/>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F8E4C672-BE9E-4026-992B-B2FE6C13618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2149943" y="2083594"/>
                <a:ext cx="39676" cy="21436"/>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AC36DA4E-F1E7-4B68-ADA1-4F132BDCF23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 flipH="1">
                <a:off x="9127990" y="33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EB5D2532-6A77-4DE1-8BB0-37AA33FD9F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 flipH="1">
                <a:off x="8987576" y="33663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BF234A36-BE57-450D-BDA2-AD70152CF5C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 flipH="1">
                <a:off x="8844859" y="35117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D461473E-1290-4BD0-B4DF-3C95DCE0F61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 flipH="1">
                <a:off x="8706904" y="3657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50325318-A62D-4427-B613-AF5E076E3D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20000" flipH="1">
                <a:off x="8568008" y="38789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3F928DB9-6B46-43EF-A7CF-C4B9830CA5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840000" flipH="1">
                <a:off x="8429112" y="4100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BA011901-65F6-4D44-BD40-744878B6B2D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960000" flipH="1">
                <a:off x="8294968" y="4462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E838496B-B788-4873-9E1C-9B4442984E6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080000" flipH="1">
                <a:off x="8160824" y="48237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A15262F7-23A5-4A6B-BD2C-44CF82ECDEE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260000" flipH="1">
                <a:off x="8027689" y="53184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B5857A42-75EB-4FF2-AF41-2D612A687D3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380000" flipH="1">
                <a:off x="7894554" y="58132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3FC449E1-9573-406B-A201-3E897E668A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500000" flipH="1">
                <a:off x="7761419" y="63079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71001847-954F-46EC-97E7-E38732517B9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620000" flipH="1">
                <a:off x="7636645" y="68980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id="{F3B040FD-D427-4F90-8CFC-D4295224879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800000" flipH="1">
                <a:off x="7511871" y="75119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975C627A-78ED-4D2B-9F9E-26BE2C0A750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1920000" flipH="1">
                <a:off x="7387899" y="81977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2523831A-B9F1-40EF-B113-873BEFA6609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040000" flipH="1">
                <a:off x="7268530" y="89316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07483313-610C-403C-811D-EE70A78046D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160000" flipH="1">
                <a:off x="7152030" y="97658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E1CE5A29-BB15-441C-B3CD-3D3EE2163DA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340000" flipH="1">
                <a:off x="7041695" y="106002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E476D005-3155-4DEF-88DE-068B497DED9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460000" flipH="1">
                <a:off x="6931360" y="114346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2628975E-6165-407B-8A45-7F23746BCC6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580000" flipH="1">
                <a:off x="6819070" y="123586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6A69F000-3171-47D5-8EFE-4F201716C0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700000" flipH="1">
                <a:off x="6721359" y="133274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60092325-1C07-4FBC-9C9C-42244C9B9DC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2880000" flipH="1">
                <a:off x="6617467" y="1429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2A33CB00-75FF-4DFF-9D6A-CEF5EA2E260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000000" flipH="1">
                <a:off x="6520032" y="15272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139B85FF-580E-435C-8523-23A0352695B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120000" flipH="1">
                <a:off x="6429579" y="16416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C53E7419-AF0F-4B69-88BF-853EDC328C5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240000" flipH="1">
                <a:off x="6340532" y="17504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052C8AEF-9C9D-4737-BA0F-DBB3BF0C04C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420000" flipH="1">
                <a:off x="6261757" y="18601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6ADDDBC2-F0DB-4038-98D0-B38749D8C0E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540000" flipH="1">
                <a:off x="6184144" y="197961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E5F14C72-98E5-4A6C-BA03-5E105AA4D4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660000" flipH="1">
                <a:off x="6106531" y="20990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9ACEF013-464E-44D2-9B83-863E69077E1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780000" flipH="1">
                <a:off x="6043206" y="222255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3141F09F-05CE-4CE9-9F5A-861FBC31A8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3960000" flipH="1">
                <a:off x="5978913" y="234430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7ED70A3C-4B21-4941-9F11-00A51A748A0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080000" flipH="1">
                <a:off x="5912438" y="24706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11927814-33EF-4FBA-95F7-4138C1C7CEC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200000" flipH="1">
                <a:off x="5858875" y="2600922"/>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a:extLst>
                  <a:ext uri="{FF2B5EF4-FFF2-40B4-BE49-F238E27FC236}">
                    <a16:creationId xmlns:a16="http://schemas.microsoft.com/office/drawing/2014/main" id="{F4D2B900-3BAC-4EE3-AB6E-9F3212F4DCA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320000" flipH="1">
                <a:off x="5808182" y="273404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FB00017B-AD65-4759-8A6A-B03C70E07BA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500000" flipH="1">
                <a:off x="5773263" y="286686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22C4A8E2-640F-4D30-99EC-A2D2B0FD6E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620000" flipH="1">
                <a:off x="5735963" y="300206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9492085E-DF05-4380-B8C2-93832478CFE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740000" flipH="1">
                <a:off x="5700105" y="313891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49750F82-33DB-42EE-B31F-CC5DE7EBA14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4860000" flipH="1">
                <a:off x="5665939" y="3275489"/>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60B9848F-8B4C-4440-9BF6-98A4F3F72C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040000" flipH="1">
                <a:off x="5644476" y="341425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a:extLst>
                  <a:ext uri="{FF2B5EF4-FFF2-40B4-BE49-F238E27FC236}">
                    <a16:creationId xmlns:a16="http://schemas.microsoft.com/office/drawing/2014/main" id="{E7AA0900-78F5-4163-807F-3DEE6DCBB10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160000" flipH="1">
                <a:off x="5626530" y="355462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0F627689-9632-474B-B3A8-EC1A82A36E6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280000" flipH="1">
                <a:off x="5616429" y="3691831"/>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71C6CB03-F81D-48A2-BF05-98D4EF2CC2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400000" flipH="1">
                <a:off x="5611319" y="38353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id="{12FB4D2F-4789-48A1-A4AA-F318ED2BA5B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580000" flipH="1">
                <a:off x="5608540" y="3975726"/>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a:extLst>
                  <a:ext uri="{FF2B5EF4-FFF2-40B4-BE49-F238E27FC236}">
                    <a16:creationId xmlns:a16="http://schemas.microsoft.com/office/drawing/2014/main" id="{64B8907A-2A80-490C-AACF-678CA6DE19D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700000" flipH="1">
                <a:off x="5605761" y="411607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A175CCF3-4796-4C76-A92E-B495335FB4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820000" flipH="1">
                <a:off x="5624195" y="425421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8CFC6D15-64F3-449C-8C0B-3FCB2976D26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5940000" flipH="1">
                <a:off x="5642629" y="43923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a:extLst>
                  <a:ext uri="{FF2B5EF4-FFF2-40B4-BE49-F238E27FC236}">
                    <a16:creationId xmlns:a16="http://schemas.microsoft.com/office/drawing/2014/main" id="{008AA4A6-DD28-4235-AAE3-CC28DF83430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120000" flipH="1">
                <a:off x="5654818" y="4536385"/>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3D393E8B-AAB8-4606-A4FA-815EDABDD1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240000" flipH="1">
                <a:off x="5684446" y="467136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a:extLst>
                  <a:ext uri="{FF2B5EF4-FFF2-40B4-BE49-F238E27FC236}">
                    <a16:creationId xmlns:a16="http://schemas.microsoft.com/office/drawing/2014/main" id="{8BA7B770-7EB6-4AC1-B028-9C45DEE440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360000" flipH="1">
                <a:off x="5714074" y="4808730"/>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a:extLst>
                  <a:ext uri="{FF2B5EF4-FFF2-40B4-BE49-F238E27FC236}">
                    <a16:creationId xmlns:a16="http://schemas.microsoft.com/office/drawing/2014/main" id="{D87B822C-3951-4E65-A45D-7160FAC3FD0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480000" flipH="1">
                <a:off x="5748464" y="4948474"/>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54B9CDF0-DC54-4868-B60A-6840FDE6A29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660000" flipH="1">
                <a:off x="5792091" y="5077607"/>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3706BEC8-029B-4E0F-A55F-A552E1DE26C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780000" flipH="1">
                <a:off x="5847441" y="521122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25EBA5EB-4807-4E96-BA08-B6B74AE040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6900000" flipH="1">
                <a:off x="5900410" y="5342458"/>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5548885E-CABE-42B5-B06A-1E6B9B19811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rot="-7020000" flipH="1">
                <a:off x="5955760" y="5473693"/>
                <a:ext cx="3394" cy="182880"/>
              </a:xfrm>
              <a:prstGeom prst="line">
                <a:avLst/>
              </a:prstGeom>
              <a:ln>
                <a:solidFill>
                  <a:srgbClr val="FFFFFF">
                    <a:alpha val="30196"/>
                  </a:srgbClr>
                </a:solidFill>
              </a:ln>
            </p:spPr>
            <p:style>
              <a:lnRef idx="1">
                <a:schemeClr val="accent1"/>
              </a:lnRef>
              <a:fillRef idx="0">
                <a:schemeClr val="accent1"/>
              </a:fillRef>
              <a:effectRef idx="0">
                <a:schemeClr val="accent1"/>
              </a:effectRef>
              <a:fontRef idx="minor">
                <a:schemeClr val="tx1"/>
              </a:fontRef>
            </p:style>
          </p:cxnSp>
        </p:grpSp>
      </p:grpSp>
      <p:sp>
        <p:nvSpPr>
          <p:cNvPr id="28" name="TextBox 27">
            <a:extLst>
              <a:ext uri="{FF2B5EF4-FFF2-40B4-BE49-F238E27FC236}">
                <a16:creationId xmlns:a16="http://schemas.microsoft.com/office/drawing/2014/main" id="{29E13E9C-6273-7536-13BB-F0592BD4A080}"/>
              </a:ext>
            </a:extLst>
          </p:cNvPr>
          <p:cNvSpPr txBox="1"/>
          <p:nvPr/>
        </p:nvSpPr>
        <p:spPr>
          <a:xfrm>
            <a:off x="754114" y="3952916"/>
            <a:ext cx="4381171" cy="2468368"/>
          </a:xfrm>
          <a:prstGeom prst="rect">
            <a:avLst/>
          </a:prstGeom>
          <a:noFill/>
        </p:spPr>
        <p:txBody>
          <a:bodyPr wrap="square" rtlCol="0">
            <a:spAutoFit/>
          </a:bodyPr>
          <a:lstStyle/>
          <a:p>
            <a:pPr>
              <a:lnSpc>
                <a:spcPct val="200000"/>
              </a:lnSpc>
            </a:pPr>
            <a:r>
              <a:rPr lang="en-US" sz="2000" b="1" dirty="0"/>
              <a:t>Super-Lotis Update</a:t>
            </a:r>
          </a:p>
          <a:p>
            <a:pPr marL="285750" indent="-285750">
              <a:lnSpc>
                <a:spcPct val="200000"/>
              </a:lnSpc>
              <a:buFont typeface="Arial" panose="020B0604020202020204" pitchFamily="34" charset="0"/>
              <a:buChar char="•"/>
            </a:pPr>
            <a:r>
              <a:rPr lang="en-US" sz="2000" dirty="0"/>
              <a:t>Update to modern CCD Camera</a:t>
            </a:r>
          </a:p>
          <a:p>
            <a:pPr marL="285750" indent="-285750">
              <a:lnSpc>
                <a:spcPct val="200000"/>
              </a:lnSpc>
              <a:buFont typeface="Arial" panose="020B0604020202020204" pitchFamily="34" charset="0"/>
              <a:buChar char="•"/>
            </a:pPr>
            <a:r>
              <a:rPr lang="en-US" sz="2000" dirty="0"/>
              <a:t>Replace some capability of aging Swift Mission</a:t>
            </a:r>
          </a:p>
        </p:txBody>
      </p:sp>
      <p:sp>
        <p:nvSpPr>
          <p:cNvPr id="38" name="TextBox 37">
            <a:extLst>
              <a:ext uri="{FF2B5EF4-FFF2-40B4-BE49-F238E27FC236}">
                <a16:creationId xmlns:a16="http://schemas.microsoft.com/office/drawing/2014/main" id="{6438D028-5599-501C-1CA5-9EB265F6A916}"/>
              </a:ext>
            </a:extLst>
          </p:cNvPr>
          <p:cNvSpPr txBox="1"/>
          <p:nvPr/>
        </p:nvSpPr>
        <p:spPr>
          <a:xfrm>
            <a:off x="756505" y="1913630"/>
            <a:ext cx="6202680" cy="1852815"/>
          </a:xfrm>
          <a:prstGeom prst="rect">
            <a:avLst/>
          </a:prstGeom>
          <a:noFill/>
        </p:spPr>
        <p:txBody>
          <a:bodyPr wrap="square">
            <a:spAutoFit/>
          </a:bodyPr>
          <a:lstStyle/>
          <a:p>
            <a:pPr>
              <a:lnSpc>
                <a:spcPct val="200000"/>
              </a:lnSpc>
            </a:pPr>
            <a:r>
              <a:rPr lang="en-US" sz="2000" b="1" dirty="0"/>
              <a:t>Super-Lotis Project</a:t>
            </a:r>
          </a:p>
          <a:p>
            <a:pPr marL="285750" indent="-285750">
              <a:lnSpc>
                <a:spcPct val="200000"/>
              </a:lnSpc>
              <a:buFont typeface="Arial" panose="020B0604020202020204" pitchFamily="34" charset="0"/>
              <a:buChar char="•"/>
            </a:pPr>
            <a:r>
              <a:rPr lang="en-US" sz="2000" dirty="0"/>
              <a:t>Fully Automated Robotic Telescope</a:t>
            </a:r>
          </a:p>
          <a:p>
            <a:pPr marL="285750" indent="-285750">
              <a:lnSpc>
                <a:spcPct val="200000"/>
              </a:lnSpc>
              <a:buFont typeface="Arial" panose="020B0604020202020204" pitchFamily="34" charset="0"/>
              <a:buChar char="•"/>
            </a:pPr>
            <a:r>
              <a:rPr lang="en-US" sz="2000" dirty="0"/>
              <a:t>Measure Gamma Ray Bursts (GRBs)</a:t>
            </a:r>
          </a:p>
        </p:txBody>
      </p:sp>
      <p:sp>
        <p:nvSpPr>
          <p:cNvPr id="39" name="Arrow: Right 38">
            <a:extLst>
              <a:ext uri="{FF2B5EF4-FFF2-40B4-BE49-F238E27FC236}">
                <a16:creationId xmlns:a16="http://schemas.microsoft.com/office/drawing/2014/main" id="{08332CEB-9834-9F30-64D7-48F3D1D094BA}"/>
              </a:ext>
            </a:extLst>
          </p:cNvPr>
          <p:cNvSpPr/>
          <p:nvPr/>
        </p:nvSpPr>
        <p:spPr>
          <a:xfrm rot="5400000">
            <a:off x="6219932" y="4016062"/>
            <a:ext cx="427359" cy="342510"/>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D2C443CD-8D74-2B51-E985-D941D9B61595}"/>
              </a:ext>
            </a:extLst>
          </p:cNvPr>
          <p:cNvGrpSpPr/>
          <p:nvPr/>
        </p:nvGrpSpPr>
        <p:grpSpPr>
          <a:xfrm>
            <a:off x="5408465" y="2195913"/>
            <a:ext cx="1817869" cy="1747851"/>
            <a:chOff x="5202797" y="2432804"/>
            <a:chExt cx="3034605" cy="2917723"/>
          </a:xfrm>
        </p:grpSpPr>
        <p:pic>
          <p:nvPicPr>
            <p:cNvPr id="36" name="Picture 35" descr="A picture containing projector&#10;&#10;Description automatically generated">
              <a:extLst>
                <a:ext uri="{FF2B5EF4-FFF2-40B4-BE49-F238E27FC236}">
                  <a16:creationId xmlns:a16="http://schemas.microsoft.com/office/drawing/2014/main" id="{D91EDAED-8274-6F81-F04A-F177DB203C16}"/>
                </a:ext>
              </a:extLst>
            </p:cNvPr>
            <p:cNvPicPr>
              <a:picLocks noChangeAspect="1"/>
            </p:cNvPicPr>
            <p:nvPr/>
          </p:nvPicPr>
          <p:blipFill>
            <a:blip r:embed="rId6"/>
            <a:stretch>
              <a:fillRect/>
            </a:stretch>
          </p:blipFill>
          <p:spPr>
            <a:xfrm>
              <a:off x="5202797" y="2432804"/>
              <a:ext cx="3034605" cy="2277268"/>
            </a:xfrm>
            <a:prstGeom prst="rect">
              <a:avLst/>
            </a:prstGeom>
          </p:spPr>
        </p:pic>
        <p:sp>
          <p:nvSpPr>
            <p:cNvPr id="40" name="TextBox 39">
              <a:extLst>
                <a:ext uri="{FF2B5EF4-FFF2-40B4-BE49-F238E27FC236}">
                  <a16:creationId xmlns:a16="http://schemas.microsoft.com/office/drawing/2014/main" id="{9C4E830E-A41C-466C-C678-FD7B3E1C5DE3}"/>
                </a:ext>
              </a:extLst>
            </p:cNvPr>
            <p:cNvSpPr txBox="1"/>
            <p:nvPr/>
          </p:nvSpPr>
          <p:spPr>
            <a:xfrm>
              <a:off x="5947404" y="4579860"/>
              <a:ext cx="2045783" cy="770667"/>
            </a:xfrm>
            <a:prstGeom prst="rect">
              <a:avLst/>
            </a:prstGeom>
            <a:noFill/>
          </p:spPr>
          <p:txBody>
            <a:bodyPr wrap="square" rtlCol="0">
              <a:spAutoFit/>
            </a:bodyPr>
            <a:lstStyle/>
            <a:p>
              <a:r>
                <a:rPr lang="en-US" sz="1200" dirty="0"/>
                <a:t>800S Spectral Instruments</a:t>
              </a:r>
            </a:p>
          </p:txBody>
        </p:sp>
      </p:grpSp>
      <p:grpSp>
        <p:nvGrpSpPr>
          <p:cNvPr id="44" name="Group 43">
            <a:extLst>
              <a:ext uri="{FF2B5EF4-FFF2-40B4-BE49-F238E27FC236}">
                <a16:creationId xmlns:a16="http://schemas.microsoft.com/office/drawing/2014/main" id="{3DE981FC-350F-58D5-B862-E254F74BB21D}"/>
              </a:ext>
            </a:extLst>
          </p:cNvPr>
          <p:cNvGrpSpPr/>
          <p:nvPr/>
        </p:nvGrpSpPr>
        <p:grpSpPr>
          <a:xfrm>
            <a:off x="5551134" y="4348314"/>
            <a:ext cx="1611940" cy="1403452"/>
            <a:chOff x="8795884" y="2538627"/>
            <a:chExt cx="2644973" cy="2302873"/>
          </a:xfrm>
        </p:grpSpPr>
        <p:pic>
          <p:nvPicPr>
            <p:cNvPr id="17" name="Picture 16" descr="A picture containing electronics, projector">
              <a:extLst>
                <a:ext uri="{FF2B5EF4-FFF2-40B4-BE49-F238E27FC236}">
                  <a16:creationId xmlns:a16="http://schemas.microsoft.com/office/drawing/2014/main" id="{182DC6D6-A7E3-3901-5E53-4DC6A2879B4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402" b="90171" l="9000" r="90000">
                          <a14:foregroundMark x1="22667" y1="31624" x2="21000" y2="30342"/>
                          <a14:foregroundMark x1="10667" y1="38889" x2="10333" y2="62393"/>
                          <a14:foregroundMark x1="10333" y1="62393" x2="15667" y2="79487"/>
                          <a14:foregroundMark x1="22667" y1="89744" x2="25667" y2="90171"/>
                          <a14:foregroundMark x1="9000" y1="46581" x2="17667" y2="73932"/>
                          <a14:foregroundMark x1="17667" y1="73932" x2="25333" y2="72650"/>
                        </a14:backgroundRemoval>
                      </a14:imgEffect>
                    </a14:imgLayer>
                  </a14:imgProps>
                </a:ext>
              </a:extLst>
            </a:blip>
            <a:stretch>
              <a:fillRect/>
            </a:stretch>
          </p:blipFill>
          <p:spPr>
            <a:xfrm>
              <a:off x="8795884" y="2538627"/>
              <a:ext cx="2644973" cy="2063079"/>
            </a:xfrm>
            <a:prstGeom prst="rect">
              <a:avLst/>
            </a:prstGeom>
          </p:spPr>
        </p:pic>
        <p:sp>
          <p:nvSpPr>
            <p:cNvPr id="41" name="TextBox 40">
              <a:extLst>
                <a:ext uri="{FF2B5EF4-FFF2-40B4-BE49-F238E27FC236}">
                  <a16:creationId xmlns:a16="http://schemas.microsoft.com/office/drawing/2014/main" id="{397A24A6-B10F-70E9-6F99-04CD2CD5AF8E}"/>
                </a:ext>
              </a:extLst>
            </p:cNvPr>
            <p:cNvSpPr txBox="1"/>
            <p:nvPr/>
          </p:nvSpPr>
          <p:spPr>
            <a:xfrm>
              <a:off x="9218280" y="4564501"/>
              <a:ext cx="2045784" cy="276999"/>
            </a:xfrm>
            <a:prstGeom prst="rect">
              <a:avLst/>
            </a:prstGeom>
            <a:noFill/>
          </p:spPr>
          <p:txBody>
            <a:bodyPr wrap="square" rtlCol="0">
              <a:spAutoFit/>
            </a:bodyPr>
            <a:lstStyle/>
            <a:p>
              <a:r>
                <a:rPr lang="en-US" sz="1200" dirty="0" err="1"/>
                <a:t>Sopia</a:t>
              </a:r>
              <a:r>
                <a:rPr lang="en-US" sz="1200" dirty="0"/>
                <a:t> X0 2048</a:t>
              </a:r>
            </a:p>
          </p:txBody>
        </p:sp>
      </p:grpSp>
      <p:pic>
        <p:nvPicPr>
          <p:cNvPr id="42" name="Picture 41" descr="A picture containing satellite, dark&#10;&#10;Description automatically generated">
            <a:extLst>
              <a:ext uri="{FF2B5EF4-FFF2-40B4-BE49-F238E27FC236}">
                <a16:creationId xmlns:a16="http://schemas.microsoft.com/office/drawing/2014/main" id="{76AE5D20-F266-95C7-D274-C28BE2D70DF7}"/>
              </a:ext>
            </a:extLst>
          </p:cNvPr>
          <p:cNvPicPr>
            <a:picLocks noChangeAspect="1"/>
          </p:cNvPicPr>
          <p:nvPr/>
        </p:nvPicPr>
        <p:blipFill rotWithShape="1">
          <a:blip r:embed="rId9">
            <a:extLst>
              <a:ext uri="{BEBA8EAE-BF5A-486C-A8C5-ECC9F3942E4B}">
                <a14:imgProps xmlns:a14="http://schemas.microsoft.com/office/drawing/2010/main">
                  <a14:imgLayer r:embed="rId10">
                    <a14:imgEffect>
                      <a14:colorTemperature colorTemp="5900"/>
                    </a14:imgEffect>
                  </a14:imgLayer>
                </a14:imgProps>
              </a:ext>
            </a:extLst>
          </a:blip>
          <a:srcRect b="9417"/>
          <a:stretch/>
        </p:blipFill>
        <p:spPr>
          <a:xfrm>
            <a:off x="7448960" y="1179433"/>
            <a:ext cx="4077172" cy="4932847"/>
          </a:xfrm>
          <a:prstGeom prst="rect">
            <a:avLst/>
          </a:prstGeom>
        </p:spPr>
      </p:pic>
      <p:sp>
        <p:nvSpPr>
          <p:cNvPr id="46" name="TextBox 45">
            <a:extLst>
              <a:ext uri="{FF2B5EF4-FFF2-40B4-BE49-F238E27FC236}">
                <a16:creationId xmlns:a16="http://schemas.microsoft.com/office/drawing/2014/main" id="{5757A0B4-F227-9A39-FFF4-3C0E09303C27}"/>
              </a:ext>
            </a:extLst>
          </p:cNvPr>
          <p:cNvSpPr txBox="1"/>
          <p:nvPr/>
        </p:nvSpPr>
        <p:spPr>
          <a:xfrm>
            <a:off x="8523005" y="5870754"/>
            <a:ext cx="2122759" cy="276999"/>
          </a:xfrm>
          <a:prstGeom prst="rect">
            <a:avLst/>
          </a:prstGeom>
          <a:noFill/>
        </p:spPr>
        <p:txBody>
          <a:bodyPr wrap="square" rtlCol="0">
            <a:spAutoFit/>
          </a:bodyPr>
          <a:lstStyle/>
          <a:p>
            <a:r>
              <a:rPr lang="en-US" sz="1200" dirty="0"/>
              <a:t>Existing Mechanical Assembly</a:t>
            </a:r>
          </a:p>
        </p:txBody>
      </p:sp>
    </p:spTree>
    <p:extLst>
      <p:ext uri="{BB962C8B-B14F-4D97-AF65-F5344CB8AC3E}">
        <p14:creationId xmlns:p14="http://schemas.microsoft.com/office/powerpoint/2010/main" val="2913824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pic>
        <p:nvPicPr>
          <p:cNvPr id="34" name="Picture 25">
            <a:extLst>
              <a:ext uri="{FF2B5EF4-FFF2-40B4-BE49-F238E27FC236}">
                <a16:creationId xmlns:a16="http://schemas.microsoft.com/office/drawing/2014/main" id="{6AF6706C-CF07-43A1-BCC4-CBA5D33820D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F188652B-B439-4AB5-8773-417F1E05177E}"/>
              </a:ext>
            </a:extLst>
          </p:cNvPr>
          <p:cNvSpPr>
            <a:spLocks noGrp="1"/>
          </p:cNvSpPr>
          <p:nvPr>
            <p:ph type="title"/>
          </p:nvPr>
        </p:nvSpPr>
        <p:spPr>
          <a:xfrm>
            <a:off x="616373" y="495661"/>
            <a:ext cx="10127192" cy="931341"/>
          </a:xfrm>
        </p:spPr>
        <p:txBody>
          <a:bodyPr vert="horz" lIns="91440" tIns="45720" rIns="91440" bIns="45720" rtlCol="0" anchor="b">
            <a:normAutofit/>
          </a:bodyPr>
          <a:lstStyle/>
          <a:p>
            <a:r>
              <a:rPr lang="en-US" sz="4000" dirty="0"/>
              <a:t>Problem Statement</a:t>
            </a:r>
          </a:p>
        </p:txBody>
      </p:sp>
      <p:pic>
        <p:nvPicPr>
          <p:cNvPr id="10" name="Old_Camera_Mount Assembly">
            <a:hlinkClick r:id="" action="ppaction://media"/>
            <a:extLst>
              <a:ext uri="{FF2B5EF4-FFF2-40B4-BE49-F238E27FC236}">
                <a16:creationId xmlns:a16="http://schemas.microsoft.com/office/drawing/2014/main" id="{1A857CB8-C971-564E-5ECE-CE0BE5416A5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789945" y="1636117"/>
            <a:ext cx="6645629" cy="373816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16" name="TextBox 15">
            <a:extLst>
              <a:ext uri="{FF2B5EF4-FFF2-40B4-BE49-F238E27FC236}">
                <a16:creationId xmlns:a16="http://schemas.microsoft.com/office/drawing/2014/main" id="{DD8594AF-2542-FDFC-28DE-F6C67D89FBD3}"/>
              </a:ext>
            </a:extLst>
          </p:cNvPr>
          <p:cNvSpPr txBox="1"/>
          <p:nvPr/>
        </p:nvSpPr>
        <p:spPr>
          <a:xfrm>
            <a:off x="616372" y="1811944"/>
            <a:ext cx="4113108" cy="5067221"/>
          </a:xfrm>
          <a:prstGeom prst="rect">
            <a:avLst/>
          </a:prstGeom>
          <a:noFill/>
        </p:spPr>
        <p:txBody>
          <a:bodyPr wrap="square" rtlCol="0">
            <a:spAutoFit/>
          </a:bodyPr>
          <a:lstStyle/>
          <a:p>
            <a:pPr>
              <a:lnSpc>
                <a:spcPct val="150000"/>
              </a:lnSpc>
            </a:pPr>
            <a:r>
              <a:rPr lang="en-US" sz="2800" b="1" dirty="0"/>
              <a:t>Criteria</a:t>
            </a:r>
          </a:p>
          <a:p>
            <a:pPr marL="285750" indent="-285750">
              <a:lnSpc>
                <a:spcPct val="150000"/>
              </a:lnSpc>
              <a:buFont typeface="Arial" panose="020B0604020202020204" pitchFamily="34" charset="0"/>
              <a:buChar char="•"/>
            </a:pPr>
            <a:r>
              <a:rPr lang="en-US" sz="2000" dirty="0"/>
              <a:t>Ultra-High Vacuum (UHV) Port</a:t>
            </a:r>
          </a:p>
          <a:p>
            <a:pPr marL="285750" indent="-285750">
              <a:lnSpc>
                <a:spcPct val="150000"/>
              </a:lnSpc>
              <a:buFont typeface="Arial" panose="020B0604020202020204" pitchFamily="34" charset="0"/>
              <a:buChar char="•"/>
            </a:pPr>
            <a:r>
              <a:rPr lang="en-US" sz="2000" dirty="0"/>
              <a:t>Viewport</a:t>
            </a:r>
          </a:p>
          <a:p>
            <a:pPr marL="285750" indent="-285750">
              <a:lnSpc>
                <a:spcPct val="150000"/>
              </a:lnSpc>
              <a:buFont typeface="Arial" panose="020B0604020202020204" pitchFamily="34" charset="0"/>
              <a:buChar char="•"/>
            </a:pPr>
            <a:r>
              <a:rPr lang="en-US" sz="2000" dirty="0"/>
              <a:t>Shutter</a:t>
            </a:r>
          </a:p>
          <a:p>
            <a:pPr marL="285750" indent="-285750">
              <a:lnSpc>
                <a:spcPct val="150000"/>
              </a:lnSpc>
              <a:buFont typeface="Arial" panose="020B0604020202020204" pitchFamily="34" charset="0"/>
              <a:buChar char="•"/>
            </a:pPr>
            <a:r>
              <a:rPr lang="en-US" sz="2000" dirty="0"/>
              <a:t>5 axis of rotation</a:t>
            </a:r>
          </a:p>
          <a:p>
            <a:pPr>
              <a:lnSpc>
                <a:spcPct val="150000"/>
              </a:lnSpc>
            </a:pPr>
            <a:r>
              <a:rPr lang="en-US" sz="2800" b="1" dirty="0"/>
              <a:t>Constraints</a:t>
            </a:r>
          </a:p>
          <a:p>
            <a:pPr marL="342900" indent="-342900">
              <a:lnSpc>
                <a:spcPct val="150000"/>
              </a:lnSpc>
              <a:buFont typeface="Arial" panose="020B0604020202020204" pitchFamily="34" charset="0"/>
              <a:buChar char="•"/>
            </a:pPr>
            <a:r>
              <a:rPr lang="en-US" sz="2000" dirty="0"/>
              <a:t>Low-cost</a:t>
            </a:r>
          </a:p>
          <a:p>
            <a:pPr marL="342900" indent="-342900">
              <a:lnSpc>
                <a:spcPct val="150000"/>
              </a:lnSpc>
              <a:buFont typeface="Arial" panose="020B0604020202020204" pitchFamily="34" charset="0"/>
              <a:buChar char="•"/>
            </a:pPr>
            <a:r>
              <a:rPr lang="en-US" sz="2000" dirty="0"/>
              <a:t>Camera Geometry</a:t>
            </a:r>
          </a:p>
          <a:p>
            <a:pPr marL="342900" indent="-342900">
              <a:lnSpc>
                <a:spcPct val="150000"/>
              </a:lnSpc>
              <a:buFont typeface="Arial" panose="020B0604020202020204" pitchFamily="34" charset="0"/>
              <a:buChar char="•"/>
            </a:pPr>
            <a:endParaRPr lang="en-US" dirty="0"/>
          </a:p>
          <a:p>
            <a:pPr marL="342900" indent="-342900">
              <a:lnSpc>
                <a:spcPct val="150000"/>
              </a:lnSpc>
              <a:buFont typeface="Arial" panose="020B0604020202020204" pitchFamily="34" charset="0"/>
              <a:buChar char="•"/>
            </a:pPr>
            <a:endParaRPr lang="en-US" sz="2400" dirty="0"/>
          </a:p>
        </p:txBody>
      </p:sp>
      <p:sp>
        <p:nvSpPr>
          <p:cNvPr id="18" name="TextBox 17">
            <a:extLst>
              <a:ext uri="{FF2B5EF4-FFF2-40B4-BE49-F238E27FC236}">
                <a16:creationId xmlns:a16="http://schemas.microsoft.com/office/drawing/2014/main" id="{DE7F649E-DEDA-E806-03D8-7E4E0747DB32}"/>
              </a:ext>
            </a:extLst>
          </p:cNvPr>
          <p:cNvSpPr txBox="1"/>
          <p:nvPr/>
        </p:nvSpPr>
        <p:spPr>
          <a:xfrm>
            <a:off x="7397773" y="5554837"/>
            <a:ext cx="2122759" cy="276999"/>
          </a:xfrm>
          <a:prstGeom prst="rect">
            <a:avLst/>
          </a:prstGeom>
          <a:noFill/>
        </p:spPr>
        <p:txBody>
          <a:bodyPr wrap="square" rtlCol="0">
            <a:spAutoFit/>
          </a:bodyPr>
          <a:lstStyle/>
          <a:p>
            <a:r>
              <a:rPr lang="en-US" sz="1200" dirty="0"/>
              <a:t>Existing Mechanical Assembly</a:t>
            </a:r>
          </a:p>
        </p:txBody>
      </p:sp>
      <p:cxnSp>
        <p:nvCxnSpPr>
          <p:cNvPr id="22" name="Straight Arrow Connector 21">
            <a:extLst>
              <a:ext uri="{FF2B5EF4-FFF2-40B4-BE49-F238E27FC236}">
                <a16:creationId xmlns:a16="http://schemas.microsoft.com/office/drawing/2014/main" id="{17844637-3691-8C8F-EAA6-1738351E4640}"/>
              </a:ext>
            </a:extLst>
          </p:cNvPr>
          <p:cNvCxnSpPr>
            <a:cxnSpLocks/>
          </p:cNvCxnSpPr>
          <p:nvPr/>
        </p:nvCxnSpPr>
        <p:spPr>
          <a:xfrm>
            <a:off x="5839506" y="1483717"/>
            <a:ext cx="1013414" cy="903883"/>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0FC5CEAA-B5D1-8118-B949-2DD7006EEE82}"/>
              </a:ext>
            </a:extLst>
          </p:cNvPr>
          <p:cNvSpPr txBox="1"/>
          <p:nvPr/>
        </p:nvSpPr>
        <p:spPr>
          <a:xfrm>
            <a:off x="5350109" y="1249694"/>
            <a:ext cx="2122759" cy="276999"/>
          </a:xfrm>
          <a:prstGeom prst="rect">
            <a:avLst/>
          </a:prstGeom>
          <a:noFill/>
        </p:spPr>
        <p:txBody>
          <a:bodyPr wrap="square" rtlCol="0">
            <a:spAutoFit/>
          </a:bodyPr>
          <a:lstStyle/>
          <a:p>
            <a:r>
              <a:rPr lang="en-US" sz="1200" dirty="0"/>
              <a:t>Filter Interface</a:t>
            </a:r>
          </a:p>
        </p:txBody>
      </p:sp>
      <p:sp>
        <p:nvSpPr>
          <p:cNvPr id="114" name="TextBox 113">
            <a:extLst>
              <a:ext uri="{FF2B5EF4-FFF2-40B4-BE49-F238E27FC236}">
                <a16:creationId xmlns:a16="http://schemas.microsoft.com/office/drawing/2014/main" id="{455EB80B-B231-2380-610D-189057BAF965}"/>
              </a:ext>
            </a:extLst>
          </p:cNvPr>
          <p:cNvSpPr txBox="1"/>
          <p:nvPr/>
        </p:nvSpPr>
        <p:spPr>
          <a:xfrm>
            <a:off x="9560535" y="1252377"/>
            <a:ext cx="2122759" cy="276999"/>
          </a:xfrm>
          <a:prstGeom prst="rect">
            <a:avLst/>
          </a:prstGeom>
          <a:noFill/>
        </p:spPr>
        <p:txBody>
          <a:bodyPr wrap="square" rtlCol="0">
            <a:spAutoFit/>
          </a:bodyPr>
          <a:lstStyle/>
          <a:p>
            <a:r>
              <a:rPr lang="en-US" sz="1200" dirty="0"/>
              <a:t>Camera Mount</a:t>
            </a:r>
          </a:p>
        </p:txBody>
      </p:sp>
      <p:cxnSp>
        <p:nvCxnSpPr>
          <p:cNvPr id="116" name="Straight Arrow Connector 115">
            <a:extLst>
              <a:ext uri="{FF2B5EF4-FFF2-40B4-BE49-F238E27FC236}">
                <a16:creationId xmlns:a16="http://schemas.microsoft.com/office/drawing/2014/main" id="{5B9084FF-2E51-F3B1-139E-A76A0C2C54C1}"/>
              </a:ext>
            </a:extLst>
          </p:cNvPr>
          <p:cNvCxnSpPr/>
          <p:nvPr/>
        </p:nvCxnSpPr>
        <p:spPr>
          <a:xfrm flipH="1">
            <a:off x="8778240" y="1526693"/>
            <a:ext cx="878840" cy="1170787"/>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9390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4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3BCAC9D-AFFD-D302-3055-4146E807EA4B}"/>
              </a:ext>
            </a:extLst>
          </p:cNvPr>
          <p:cNvSpPr>
            <a:spLocks noGrp="1"/>
          </p:cNvSpPr>
          <p:nvPr>
            <p:ph type="title"/>
          </p:nvPr>
        </p:nvSpPr>
        <p:spPr>
          <a:xfrm>
            <a:off x="616373" y="495661"/>
            <a:ext cx="10127192" cy="931341"/>
          </a:xfrm>
        </p:spPr>
        <p:txBody>
          <a:bodyPr vert="horz" lIns="91440" tIns="45720" rIns="91440" bIns="45720" rtlCol="0" anchor="b">
            <a:normAutofit/>
          </a:bodyPr>
          <a:lstStyle/>
          <a:p>
            <a:r>
              <a:rPr lang="en-US" sz="4000" dirty="0"/>
              <a:t>Issues</a:t>
            </a:r>
          </a:p>
        </p:txBody>
      </p:sp>
      <p:pic>
        <p:nvPicPr>
          <p:cNvPr id="10" name="Main_Stack">
            <a:hlinkClick r:id="" action="ppaction://media"/>
            <a:extLst>
              <a:ext uri="{FF2B5EF4-FFF2-40B4-BE49-F238E27FC236}">
                <a16:creationId xmlns:a16="http://schemas.microsoft.com/office/drawing/2014/main" id="{B89679C7-9D7A-A387-76F5-198EF332D05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9558" b="22308"/>
          <a:stretch/>
        </p:blipFill>
        <p:spPr>
          <a:xfrm>
            <a:off x="6615134" y="1847089"/>
            <a:ext cx="5141084" cy="3168570"/>
          </a:xfrm>
          <a:prstGeom prst="rect">
            <a:avLst/>
          </a:prstGeom>
        </p:spPr>
      </p:pic>
      <p:sp>
        <p:nvSpPr>
          <p:cNvPr id="11" name="TextBox 10">
            <a:extLst>
              <a:ext uri="{FF2B5EF4-FFF2-40B4-BE49-F238E27FC236}">
                <a16:creationId xmlns:a16="http://schemas.microsoft.com/office/drawing/2014/main" id="{5A132D48-15BB-895E-E5E9-6F51FE903CC5}"/>
              </a:ext>
            </a:extLst>
          </p:cNvPr>
          <p:cNvSpPr txBox="1"/>
          <p:nvPr/>
        </p:nvSpPr>
        <p:spPr>
          <a:xfrm>
            <a:off x="616374" y="1814314"/>
            <a:ext cx="3848942" cy="4315027"/>
          </a:xfrm>
          <a:prstGeom prst="rect">
            <a:avLst/>
          </a:prstGeom>
          <a:noFill/>
        </p:spPr>
        <p:txBody>
          <a:bodyPr wrap="square" rtlCol="0">
            <a:spAutoFit/>
          </a:bodyPr>
          <a:lstStyle/>
          <a:p>
            <a:pPr>
              <a:lnSpc>
                <a:spcPct val="200000"/>
              </a:lnSpc>
            </a:pPr>
            <a:r>
              <a:rPr lang="en-US" sz="2000" dirty="0"/>
              <a:t>Size Issues</a:t>
            </a:r>
          </a:p>
          <a:p>
            <a:pPr marL="285750" indent="-285750">
              <a:lnSpc>
                <a:spcPct val="200000"/>
              </a:lnSpc>
              <a:buFont typeface="Arial" panose="020B0604020202020204" pitchFamily="34" charset="0"/>
              <a:buChar char="•"/>
            </a:pPr>
            <a:r>
              <a:rPr lang="en-US" sz="2000" dirty="0"/>
              <a:t>Shutter Geometry</a:t>
            </a:r>
          </a:p>
          <a:p>
            <a:pPr marL="285750" indent="-285750">
              <a:lnSpc>
                <a:spcPct val="200000"/>
              </a:lnSpc>
              <a:buFont typeface="Arial" panose="020B0604020202020204" pitchFamily="34" charset="0"/>
              <a:buChar char="•"/>
            </a:pPr>
            <a:r>
              <a:rPr lang="en-US" sz="2000" dirty="0"/>
              <a:t>Thickness of off-the-shelf Viewport</a:t>
            </a:r>
          </a:p>
          <a:p>
            <a:pPr marL="285750" indent="-285750">
              <a:lnSpc>
                <a:spcPct val="200000"/>
              </a:lnSpc>
              <a:buFont typeface="Arial" panose="020B0604020202020204" pitchFamily="34" charset="0"/>
              <a:buChar char="•"/>
            </a:pPr>
            <a:r>
              <a:rPr lang="en-US" sz="2000" dirty="0"/>
              <a:t>Vacuum Port Interference </a:t>
            </a:r>
          </a:p>
          <a:p>
            <a:pPr>
              <a:lnSpc>
                <a:spcPct val="200000"/>
              </a:lnSpc>
            </a:pPr>
            <a:r>
              <a:rPr lang="en-US" sz="2000" dirty="0"/>
              <a:t>      with Outer Ring</a:t>
            </a:r>
          </a:p>
          <a:p>
            <a:pPr marL="285750" indent="-285750">
              <a:lnSpc>
                <a:spcPct val="200000"/>
              </a:lnSpc>
              <a:buFont typeface="Arial" panose="020B0604020202020204" pitchFamily="34" charset="0"/>
              <a:buChar char="•"/>
            </a:pPr>
            <a:r>
              <a:rPr lang="en-US" sz="2000" dirty="0"/>
              <a:t>Outer Ring Size</a:t>
            </a:r>
          </a:p>
        </p:txBody>
      </p:sp>
      <p:sp>
        <p:nvSpPr>
          <p:cNvPr id="4" name="TextBox 3">
            <a:extLst>
              <a:ext uri="{FF2B5EF4-FFF2-40B4-BE49-F238E27FC236}">
                <a16:creationId xmlns:a16="http://schemas.microsoft.com/office/drawing/2014/main" id="{E9AB3530-F54D-1C4C-27C7-B42024E013C2}"/>
              </a:ext>
            </a:extLst>
          </p:cNvPr>
          <p:cNvSpPr txBox="1"/>
          <p:nvPr/>
        </p:nvSpPr>
        <p:spPr>
          <a:xfrm>
            <a:off x="7979686" y="5322706"/>
            <a:ext cx="2977503" cy="369332"/>
          </a:xfrm>
          <a:prstGeom prst="rect">
            <a:avLst/>
          </a:prstGeom>
          <a:noFill/>
        </p:spPr>
        <p:txBody>
          <a:bodyPr wrap="square" rtlCol="0">
            <a:spAutoFit/>
          </a:bodyPr>
          <a:lstStyle/>
          <a:p>
            <a:r>
              <a:rPr lang="en-US" dirty="0"/>
              <a:t>1</a:t>
            </a:r>
            <a:r>
              <a:rPr lang="en-US" baseline="30000" dirty="0"/>
              <a:t>st</a:t>
            </a:r>
            <a:r>
              <a:rPr lang="en-US" dirty="0"/>
              <a:t> Attempt Full Stack</a:t>
            </a:r>
          </a:p>
        </p:txBody>
      </p:sp>
      <p:grpSp>
        <p:nvGrpSpPr>
          <p:cNvPr id="17" name="Group 16">
            <a:extLst>
              <a:ext uri="{FF2B5EF4-FFF2-40B4-BE49-F238E27FC236}">
                <a16:creationId xmlns:a16="http://schemas.microsoft.com/office/drawing/2014/main" id="{DF19BBBF-B78D-03E2-57D2-53AF673592A3}"/>
              </a:ext>
            </a:extLst>
          </p:cNvPr>
          <p:cNvGrpSpPr/>
          <p:nvPr/>
        </p:nvGrpSpPr>
        <p:grpSpPr>
          <a:xfrm>
            <a:off x="4814711" y="3840480"/>
            <a:ext cx="2696445" cy="2182897"/>
            <a:chOff x="4612640" y="1899242"/>
            <a:chExt cx="3042414" cy="2462975"/>
          </a:xfrm>
        </p:grpSpPr>
        <p:pic>
          <p:nvPicPr>
            <p:cNvPr id="12" name="Picture 11">
              <a:extLst>
                <a:ext uri="{FF2B5EF4-FFF2-40B4-BE49-F238E27FC236}">
                  <a16:creationId xmlns:a16="http://schemas.microsoft.com/office/drawing/2014/main" id="{95357450-7F53-4E3F-3EFC-4FE00F9ADED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393" b="92500" l="3244" r="91275">
                          <a14:foregroundMark x1="10179" y1="33036" x2="6040" y2="58304"/>
                          <a14:foregroundMark x1="6040" y1="58304" x2="8837" y2="68482"/>
                          <a14:foregroundMark x1="8837" y1="68482" x2="13982" y2="57054"/>
                          <a14:foregroundMark x1="13982" y1="57054" x2="8949" y2="72946"/>
                          <a14:foregroundMark x1="8949" y1="72946" x2="8613" y2="69196"/>
                          <a14:foregroundMark x1="5481" y1="47946" x2="3244" y2="60982"/>
                          <a14:foregroundMark x1="3244" y1="60982" x2="5593" y2="49018"/>
                          <a14:foregroundMark x1="33893" y1="11071" x2="56823" y2="8661"/>
                          <a14:foregroundMark x1="56823" y1="8661" x2="58166" y2="7321"/>
                          <a14:foregroundMark x1="49329" y1="4911" x2="49553" y2="3482"/>
                          <a14:foregroundMark x1="22260" y1="88036" x2="40604" y2="88482"/>
                          <a14:foregroundMark x1="40604" y1="88482" x2="51566" y2="86250"/>
                          <a14:foregroundMark x1="51566" y1="86250" x2="50783" y2="87768"/>
                          <a14:foregroundMark x1="85235" y1="91964" x2="91275" y2="92500"/>
                        </a14:backgroundRemoval>
                      </a14:imgEffect>
                    </a14:imgLayer>
                  </a14:imgProps>
                </a:ext>
              </a:extLst>
            </a:blip>
            <a:stretch>
              <a:fillRect/>
            </a:stretch>
          </p:blipFill>
          <p:spPr>
            <a:xfrm>
              <a:off x="4612640" y="2130988"/>
              <a:ext cx="1405335" cy="1760598"/>
            </a:xfrm>
            <a:prstGeom prst="rect">
              <a:avLst/>
            </a:prstGeom>
          </p:spPr>
        </p:pic>
        <p:sp>
          <p:nvSpPr>
            <p:cNvPr id="13" name="TextBox 12">
              <a:extLst>
                <a:ext uri="{FF2B5EF4-FFF2-40B4-BE49-F238E27FC236}">
                  <a16:creationId xmlns:a16="http://schemas.microsoft.com/office/drawing/2014/main" id="{446280BD-07F5-6262-333B-EFC7BC431578}"/>
                </a:ext>
              </a:extLst>
            </p:cNvPr>
            <p:cNvSpPr txBox="1"/>
            <p:nvPr/>
          </p:nvSpPr>
          <p:spPr>
            <a:xfrm>
              <a:off x="4677551" y="3992885"/>
              <a:ext cx="2977503" cy="369332"/>
            </a:xfrm>
            <a:prstGeom prst="rect">
              <a:avLst/>
            </a:prstGeom>
            <a:noFill/>
          </p:spPr>
          <p:txBody>
            <a:bodyPr wrap="square" rtlCol="0">
              <a:spAutoFit/>
            </a:bodyPr>
            <a:lstStyle/>
            <a:p>
              <a:r>
                <a:rPr lang="en-US" dirty="0"/>
                <a:t>Outer Ring</a:t>
              </a:r>
            </a:p>
          </p:txBody>
        </p:sp>
        <p:sp>
          <p:nvSpPr>
            <p:cNvPr id="14" name="Rectangle 13">
              <a:extLst>
                <a:ext uri="{FF2B5EF4-FFF2-40B4-BE49-F238E27FC236}">
                  <a16:creationId xmlns:a16="http://schemas.microsoft.com/office/drawing/2014/main" id="{8E6207F2-9BEC-A940-EDEC-35F80B103DE2}"/>
                </a:ext>
              </a:extLst>
            </p:cNvPr>
            <p:cNvSpPr/>
            <p:nvPr/>
          </p:nvSpPr>
          <p:spPr>
            <a:xfrm rot="173291">
              <a:off x="4889760" y="1899242"/>
              <a:ext cx="733215" cy="2151333"/>
            </a:xfrm>
            <a:prstGeom prst="rect">
              <a:avLst/>
            </a:prstGeom>
            <a:solidFill>
              <a:schemeClr val="accent3">
                <a:alpha val="25000"/>
              </a:schemeClr>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99299352-87A5-9CD7-4FE2-F821FA3CCBC5}"/>
              </a:ext>
            </a:extLst>
          </p:cNvPr>
          <p:cNvSpPr txBox="1"/>
          <p:nvPr/>
        </p:nvSpPr>
        <p:spPr>
          <a:xfrm>
            <a:off x="4777978" y="3500141"/>
            <a:ext cx="1437102" cy="369332"/>
          </a:xfrm>
          <a:prstGeom prst="rect">
            <a:avLst/>
          </a:prstGeom>
          <a:noFill/>
        </p:spPr>
        <p:txBody>
          <a:bodyPr wrap="square" rtlCol="0">
            <a:spAutoFit/>
          </a:bodyPr>
          <a:lstStyle/>
          <a:p>
            <a:r>
              <a:rPr lang="en-US" dirty="0"/>
              <a:t>Given Space</a:t>
            </a:r>
          </a:p>
        </p:txBody>
      </p:sp>
      <p:pic>
        <p:nvPicPr>
          <p:cNvPr id="20" name="Picture 19">
            <a:extLst>
              <a:ext uri="{FF2B5EF4-FFF2-40B4-BE49-F238E27FC236}">
                <a16:creationId xmlns:a16="http://schemas.microsoft.com/office/drawing/2014/main" id="{75B7633A-6B83-F5CB-F549-B985A2BB467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2339" b="92478" l="2216" r="89894">
                        <a14:foregroundMark x1="49468" y1="10051" x2="59840" y2="9229"/>
                        <a14:foregroundMark x1="59840" y1="9229" x2="59309" y2="9545"/>
                        <a14:foregroundMark x1="86170" y1="2528" x2="84929" y2="17573"/>
                        <a14:foregroundMark x1="37500" y1="90834" x2="65855" y2="87691"/>
                        <a14:foregroundMark x1="76284" y1="86839" x2="85195" y2="87421"/>
                        <a14:foregroundMark x1="85195" y1="87421" x2="75798" y2="91277"/>
                        <a14:foregroundMark x1="75798" y1="91277" x2="10638" y2="92478"/>
                        <a14:foregroundMark x1="10638" y1="92478" x2="15426" y2="88812"/>
                        <a14:foregroundMark x1="8688" y1="71618" x2="7181" y2="73831"/>
                        <a14:foregroundMark x1="3103" y1="84324" x2="2216" y2="86789"/>
                        <a14:backgroundMark x1="72518" y1="86979" x2="73582" y2="87800"/>
                        <a14:backgroundMark x1="70035" y1="87990" x2="69149" y2="87105"/>
                        <a14:backgroundMark x1="71188" y1="87674" x2="66578" y2="86915"/>
                        <a14:backgroundMark x1="72252" y1="86915" x2="67110" y2="87421"/>
                        <a14:backgroundMark x1="65957" y1="87674" x2="65957" y2="87674"/>
                        <a14:backgroundMark x1="74911" y1="85904" x2="76064" y2="86473"/>
                        <a14:backgroundMark x1="74379" y1="86662" x2="67642" y2="87863"/>
                        <a14:backgroundMark x1="72340" y1="84450" x2="75443" y2="85904"/>
                        <a14:backgroundMark x1="74202" y1="86220" x2="75887" y2="87105"/>
                        <a14:backgroundMark x1="74823" y1="84640" x2="75621" y2="86662"/>
                        <a14:backgroundMark x1="70656" y1="87421" x2="66755" y2="87863"/>
                        <a14:backgroundMark x1="66489" y1="85777" x2="65248" y2="87484"/>
                      </a14:backgroundRemoval>
                    </a14:imgEffect>
                  </a14:imgLayer>
                </a14:imgProps>
              </a:ext>
            </a:extLst>
          </a:blip>
          <a:stretch>
            <a:fillRect/>
          </a:stretch>
        </p:blipFill>
        <p:spPr>
          <a:xfrm>
            <a:off x="4872241" y="1876965"/>
            <a:ext cx="1146654" cy="1608162"/>
          </a:xfrm>
          <a:prstGeom prst="rect">
            <a:avLst/>
          </a:prstGeom>
        </p:spPr>
      </p:pic>
      <p:cxnSp>
        <p:nvCxnSpPr>
          <p:cNvPr id="22" name="Straight Arrow Connector 21">
            <a:extLst>
              <a:ext uri="{FF2B5EF4-FFF2-40B4-BE49-F238E27FC236}">
                <a16:creationId xmlns:a16="http://schemas.microsoft.com/office/drawing/2014/main" id="{BB3F8EFC-F2C9-E2F0-134E-5B4D21C33DBC}"/>
              </a:ext>
            </a:extLst>
          </p:cNvPr>
          <p:cNvCxnSpPr/>
          <p:nvPr/>
        </p:nvCxnSpPr>
        <p:spPr>
          <a:xfrm>
            <a:off x="5595620" y="2517140"/>
            <a:ext cx="243886"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4973E60-4ACA-5C7A-9583-E736450A4194}"/>
              </a:ext>
            </a:extLst>
          </p:cNvPr>
          <p:cNvCxnSpPr>
            <a:cxnSpLocks/>
          </p:cNvCxnSpPr>
          <p:nvPr/>
        </p:nvCxnSpPr>
        <p:spPr>
          <a:xfrm flipV="1">
            <a:off x="5712460" y="1603402"/>
            <a:ext cx="5103" cy="913738"/>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FD94B96-A32B-EA6E-F93F-546D8E00AFEF}"/>
              </a:ext>
            </a:extLst>
          </p:cNvPr>
          <p:cNvSpPr txBox="1"/>
          <p:nvPr/>
        </p:nvSpPr>
        <p:spPr>
          <a:xfrm>
            <a:off x="5382744" y="1352994"/>
            <a:ext cx="976334" cy="276999"/>
          </a:xfrm>
          <a:prstGeom prst="rect">
            <a:avLst/>
          </a:prstGeom>
          <a:noFill/>
        </p:spPr>
        <p:txBody>
          <a:bodyPr wrap="square" rtlCol="0">
            <a:spAutoFit/>
          </a:bodyPr>
          <a:lstStyle/>
          <a:p>
            <a:r>
              <a:rPr lang="en-US" sz="1200" dirty="0"/>
              <a:t>~45mm</a:t>
            </a:r>
          </a:p>
        </p:txBody>
      </p:sp>
    </p:spTree>
    <p:extLst>
      <p:ext uri="{BB962C8B-B14F-4D97-AF65-F5344CB8AC3E}">
        <p14:creationId xmlns:p14="http://schemas.microsoft.com/office/powerpoint/2010/main" val="31933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75915A8-898B-8E9E-9AFE-B0785068C4FC}"/>
              </a:ext>
            </a:extLst>
          </p:cNvPr>
          <p:cNvSpPr>
            <a:spLocks noGrp="1"/>
          </p:cNvSpPr>
          <p:nvPr>
            <p:ph type="title"/>
          </p:nvPr>
        </p:nvSpPr>
        <p:spPr>
          <a:xfrm>
            <a:off x="616373" y="495661"/>
            <a:ext cx="10127192" cy="931341"/>
          </a:xfrm>
        </p:spPr>
        <p:txBody>
          <a:bodyPr vert="horz" lIns="91440" tIns="45720" rIns="91440" bIns="45720" rtlCol="0" anchor="b">
            <a:normAutofit/>
          </a:bodyPr>
          <a:lstStyle/>
          <a:p>
            <a:r>
              <a:rPr lang="en-US" sz="4000" dirty="0"/>
              <a:t>Solution</a:t>
            </a:r>
          </a:p>
        </p:txBody>
      </p:sp>
      <p:pic>
        <p:nvPicPr>
          <p:cNvPr id="1026" name="Picture 2">
            <a:extLst>
              <a:ext uri="{FF2B5EF4-FFF2-40B4-BE49-F238E27FC236}">
                <a16:creationId xmlns:a16="http://schemas.microsoft.com/office/drawing/2014/main" id="{C190A207-93C6-6B03-265E-9557EE9C55E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29486" y1="10707" x2="45486" y2="10101"/>
                        <a14:foregroundMark x1="45486" y1="10101" x2="48343" y2="11010"/>
                        <a14:foregroundMark x1="49829" y1="56869" x2="40457" y2="58384"/>
                        <a14:foregroundMark x1="41486" y1="59495" x2="57143" y2="55657"/>
                        <a14:foregroundMark x1="57143" y1="55657" x2="57143" y2="55657"/>
                        <a14:foregroundMark x1="53257" y1="56364" x2="59657" y2="64242"/>
                        <a14:foregroundMark x1="34171" y1="16364" x2="39543" y2="14848"/>
                      </a14:backgroundRemoval>
                    </a14:imgEffect>
                  </a14:imgLayer>
                </a14:imgProps>
              </a:ext>
              <a:ext uri="{28A0092B-C50C-407E-A947-70E740481C1C}">
                <a14:useLocalDpi xmlns:a14="http://schemas.microsoft.com/office/drawing/2010/main" val="0"/>
              </a:ext>
            </a:extLst>
          </a:blip>
          <a:srcRect/>
          <a:stretch>
            <a:fillRect/>
          </a:stretch>
        </p:blipFill>
        <p:spPr bwMode="auto">
          <a:xfrm>
            <a:off x="8532095" y="3962002"/>
            <a:ext cx="1361015" cy="153989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58EEECF1-BB2A-87EB-938D-8D4D86A1B78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78019" y1="81569" x2="83039" y2="80654"/>
                        <a14:foregroundMark x1="79376" y1="77386" x2="84668" y2="80654"/>
                        <a14:foregroundMark x1="81682" y1="80915" x2="84396" y2="79085"/>
                        <a14:foregroundMark x1="85617" y1="87974" x2="85346" y2="85098"/>
                        <a14:foregroundMark x1="83989" y1="80000" x2="87381" y2="81961"/>
                        <a14:backgroundMark x1="77748" y1="61830" x2="83718" y2="65882"/>
                        <a14:backgroundMark x1="88872" y1="80481" x2="93351" y2="85359"/>
                        <a14:backgroundMark x1="86554" y1="88650" x2="86974" y2="85359"/>
                        <a14:backgroundMark x1="86024" y1="92810" x2="86362" y2="90163"/>
                        <a14:backgroundMark x1="85481" y1="87575" x2="83989" y2="90850"/>
                        <a14:backgroundMark x1="88581" y1="80769" x2="85886" y2="86685"/>
                        <a14:backgroundMark x1="92266" y1="72680" x2="90177" y2="77266"/>
                        <a14:backgroundMark x1="84475" y1="84846" x2="84396" y2="89935"/>
                        <a14:backgroundMark x1="84668" y1="72288" x2="84639" y2="74186"/>
                        <a14:backgroundMark x1="81682" y1="64967" x2="81411" y2="68105"/>
                      </a14:backgroundRemoval>
                    </a14:imgEffect>
                  </a14:imgLayer>
                </a14:imgProps>
              </a:ext>
              <a:ext uri="{28A0092B-C50C-407E-A947-70E740481C1C}">
                <a14:useLocalDpi xmlns:a14="http://schemas.microsoft.com/office/drawing/2010/main" val="0"/>
              </a:ext>
            </a:extLst>
          </a:blip>
          <a:srcRect/>
          <a:stretch>
            <a:fillRect/>
          </a:stretch>
        </p:blipFill>
        <p:spPr bwMode="auto">
          <a:xfrm>
            <a:off x="4917230" y="3858834"/>
            <a:ext cx="1734342" cy="18002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C81478A-A1B2-DF2F-3366-6063130E5E6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7937" b="91342" l="6801" r="92437">
                        <a14:foregroundMark x1="14908" y1="85714" x2="20076" y2="91342"/>
                        <a14:foregroundMark x1="10392" y1="43579" x2="15506" y2="15152"/>
                        <a14:foregroundMark x1="15506" y1="15152" x2="28564" y2="7937"/>
                        <a14:foregroundMark x1="14744" y1="12843" x2="6855" y2="38167"/>
                        <a14:foregroundMark x1="6855" y1="38167" x2="9684" y2="49711"/>
                        <a14:foregroundMark x1="84168" y1="15873" x2="85419" y2="42063"/>
                        <a14:foregroundMark x1="85419" y1="42063" x2="89608" y2="41126"/>
                        <a14:foregroundMark x1="90424" y1="22944" x2="92437" y2="37374"/>
                        <a14:backgroundMark x1="23286" y1="63997" x2="24918" y2="86869"/>
                        <a14:backgroundMark x1="24918" y1="86869" x2="26605" y2="91558"/>
                        <a14:backgroundMark x1="75245" y1="64214" x2="62894" y2="81457"/>
                        <a14:backgroundMark x1="62894" y1="81457" x2="62894" y2="81818"/>
                        <a14:backgroundMark x1="59195" y1="79870" x2="56638" y2="82035"/>
                      </a14:backgroundRemoval>
                    </a14:imgEffect>
                  </a14:imgLayer>
                </a14:imgProps>
              </a:ext>
              <a:ext uri="{28A0092B-C50C-407E-A947-70E740481C1C}">
                <a14:useLocalDpi xmlns:a14="http://schemas.microsoft.com/office/drawing/2010/main" val="0"/>
              </a:ext>
            </a:extLst>
          </a:blip>
          <a:srcRect/>
          <a:stretch>
            <a:fillRect/>
          </a:stretch>
        </p:blipFill>
        <p:spPr bwMode="auto">
          <a:xfrm>
            <a:off x="9159280" y="1653497"/>
            <a:ext cx="2924538" cy="220533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3BFB63AB-91A1-E62F-5BEF-41C33E40F7EA}"/>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504" b="89992" l="9453" r="89967">
                        <a14:foregroundMark x1="48010" y1="15643" x2="73632" y2="25652"/>
                        <a14:foregroundMark x1="73632" y1="25652" x2="74129" y2="26325"/>
                        <a14:foregroundMark x1="14594" y1="67283" x2="11940" y2="55593"/>
                        <a14:foregroundMark x1="52902" y1="18167" x2="66667" y2="15475"/>
                        <a14:foregroundMark x1="42537" y1="11522" x2="63433" y2="14466"/>
                        <a14:foregroundMark x1="12521" y1="66274" x2="12106" y2="56350"/>
                        <a14:foregroundMark x1="12521" y1="54331" x2="9453" y2="75946"/>
                        <a14:foregroundMark x1="44776" y1="14045" x2="63018" y2="14045"/>
                        <a14:foregroundMark x1="47181" y1="12363" x2="70730" y2="15475"/>
                        <a14:foregroundMark x1="42952" y1="14466" x2="46352" y2="9504"/>
                      </a14:backgroundRemoval>
                    </a14:imgEffect>
                  </a14:imgLayer>
                </a14:imgProps>
              </a:ext>
              <a:ext uri="{28A0092B-C50C-407E-A947-70E740481C1C}">
                <a14:useLocalDpi xmlns:a14="http://schemas.microsoft.com/office/drawing/2010/main" val="0"/>
              </a:ext>
            </a:extLst>
          </a:blip>
          <a:srcRect/>
          <a:stretch>
            <a:fillRect/>
          </a:stretch>
        </p:blipFill>
        <p:spPr bwMode="auto">
          <a:xfrm>
            <a:off x="7136354" y="1774663"/>
            <a:ext cx="2234870" cy="22033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848310E6-014E-2708-F3F2-04B72A968A3E}"/>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6383" b="89911" l="7483" r="91608">
                        <a14:foregroundMark x1="11608" y1="36994" x2="7552" y2="41455"/>
                        <a14:foregroundMark x1="70629" y1="11050" x2="70629" y2="9952"/>
                        <a14:foregroundMark x1="72937" y1="10158" x2="69720" y2="6383"/>
                        <a14:foregroundMark x1="87273" y1="34523" x2="89790" y2="33837"/>
                        <a14:foregroundMark x1="88462" y1="30954" x2="91608" y2="51956"/>
                        <a14:foregroundMark x1="91608" y1="51956" x2="91399" y2="51956"/>
                      </a14:backgroundRemoval>
                    </a14:imgEffect>
                  </a14:imgLayer>
                </a14:imgProps>
              </a:ext>
              <a:ext uri="{28A0092B-C50C-407E-A947-70E740481C1C}">
                <a14:useLocalDpi xmlns:a14="http://schemas.microsoft.com/office/drawing/2010/main" val="0"/>
              </a:ext>
            </a:extLst>
          </a:blip>
          <a:srcRect/>
          <a:stretch>
            <a:fillRect/>
          </a:stretch>
        </p:blipFill>
        <p:spPr bwMode="auto">
          <a:xfrm rot="299113">
            <a:off x="4589759" y="1850370"/>
            <a:ext cx="2088231" cy="212765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CB40CEE-5D56-2E79-2FC2-BDF7F6ED12F1}"/>
              </a:ext>
            </a:extLst>
          </p:cNvPr>
          <p:cNvSpPr txBox="1"/>
          <p:nvPr/>
        </p:nvSpPr>
        <p:spPr>
          <a:xfrm>
            <a:off x="616373" y="1901124"/>
            <a:ext cx="3841865" cy="4315027"/>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sz="2000" dirty="0"/>
              <a:t>Single piece for vacuum and viewport</a:t>
            </a:r>
          </a:p>
          <a:p>
            <a:pPr marL="285750" indent="-285750">
              <a:lnSpc>
                <a:spcPct val="200000"/>
              </a:lnSpc>
              <a:buFont typeface="Arial" panose="020B0604020202020204" pitchFamily="34" charset="0"/>
              <a:buChar char="•"/>
            </a:pPr>
            <a:r>
              <a:rPr lang="en-US" sz="2000" dirty="0"/>
              <a:t> Custom Viewport glass optimized for NUV operation</a:t>
            </a:r>
          </a:p>
          <a:p>
            <a:pPr marL="285750" indent="-285750">
              <a:lnSpc>
                <a:spcPct val="200000"/>
              </a:lnSpc>
              <a:buFont typeface="Arial" panose="020B0604020202020204" pitchFamily="34" charset="0"/>
              <a:buChar char="•"/>
            </a:pPr>
            <a:r>
              <a:rPr lang="en-US" sz="2000" dirty="0"/>
              <a:t>Optimized for Manufacturability</a:t>
            </a:r>
          </a:p>
          <a:p>
            <a:pPr marL="285750" indent="-285750">
              <a:lnSpc>
                <a:spcPct val="200000"/>
              </a:lnSpc>
              <a:buFont typeface="Arial" panose="020B0604020202020204" pitchFamily="34" charset="0"/>
              <a:buChar char="•"/>
            </a:pPr>
            <a:r>
              <a:rPr lang="en-US" sz="2000" dirty="0"/>
              <a:t>Minimal Changes to Existing Assembly</a:t>
            </a:r>
          </a:p>
        </p:txBody>
      </p:sp>
      <p:sp>
        <p:nvSpPr>
          <p:cNvPr id="17" name="Arrow: Right 16">
            <a:extLst>
              <a:ext uri="{FF2B5EF4-FFF2-40B4-BE49-F238E27FC236}">
                <a16:creationId xmlns:a16="http://schemas.microsoft.com/office/drawing/2014/main" id="{4778C023-A74D-F2A9-624F-040DAA5EB8AF}"/>
              </a:ext>
            </a:extLst>
          </p:cNvPr>
          <p:cNvSpPr/>
          <p:nvPr/>
        </p:nvSpPr>
        <p:spPr>
          <a:xfrm>
            <a:off x="6765363" y="3635519"/>
            <a:ext cx="427359" cy="342510"/>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8EFA071-BF48-EF3A-A3AA-F560C1C4A6E2}"/>
              </a:ext>
            </a:extLst>
          </p:cNvPr>
          <p:cNvSpPr txBox="1"/>
          <p:nvPr/>
        </p:nvSpPr>
        <p:spPr>
          <a:xfrm>
            <a:off x="5088999" y="3701030"/>
            <a:ext cx="1203091" cy="276999"/>
          </a:xfrm>
          <a:prstGeom prst="rect">
            <a:avLst/>
          </a:prstGeom>
          <a:noFill/>
        </p:spPr>
        <p:txBody>
          <a:bodyPr wrap="square" rtlCol="0">
            <a:spAutoFit/>
          </a:bodyPr>
          <a:lstStyle/>
          <a:p>
            <a:r>
              <a:rPr lang="en-US" sz="1200" dirty="0"/>
              <a:t>Existing Mount</a:t>
            </a:r>
          </a:p>
        </p:txBody>
      </p:sp>
      <p:sp>
        <p:nvSpPr>
          <p:cNvPr id="19" name="TextBox 18">
            <a:extLst>
              <a:ext uri="{FF2B5EF4-FFF2-40B4-BE49-F238E27FC236}">
                <a16:creationId xmlns:a16="http://schemas.microsoft.com/office/drawing/2014/main" id="{1AC2A0FE-4F24-6DDC-D069-0D2E57682050}"/>
              </a:ext>
            </a:extLst>
          </p:cNvPr>
          <p:cNvSpPr txBox="1"/>
          <p:nvPr/>
        </p:nvSpPr>
        <p:spPr>
          <a:xfrm>
            <a:off x="8733044" y="3771919"/>
            <a:ext cx="1203091" cy="276999"/>
          </a:xfrm>
          <a:prstGeom prst="rect">
            <a:avLst/>
          </a:prstGeom>
          <a:noFill/>
        </p:spPr>
        <p:txBody>
          <a:bodyPr wrap="square" rtlCol="0">
            <a:spAutoFit/>
          </a:bodyPr>
          <a:lstStyle/>
          <a:p>
            <a:r>
              <a:rPr lang="en-US" sz="1200" dirty="0"/>
              <a:t>New Mount</a:t>
            </a:r>
          </a:p>
        </p:txBody>
      </p:sp>
      <p:sp>
        <p:nvSpPr>
          <p:cNvPr id="20" name="TextBox 19">
            <a:extLst>
              <a:ext uri="{FF2B5EF4-FFF2-40B4-BE49-F238E27FC236}">
                <a16:creationId xmlns:a16="http://schemas.microsoft.com/office/drawing/2014/main" id="{FEE0EADA-FE9F-DAB2-9D3E-56D3BB947C54}"/>
              </a:ext>
            </a:extLst>
          </p:cNvPr>
          <p:cNvSpPr txBox="1"/>
          <p:nvPr/>
        </p:nvSpPr>
        <p:spPr>
          <a:xfrm>
            <a:off x="5142676" y="5501893"/>
            <a:ext cx="1475294" cy="276999"/>
          </a:xfrm>
          <a:prstGeom prst="rect">
            <a:avLst/>
          </a:prstGeom>
          <a:noFill/>
        </p:spPr>
        <p:txBody>
          <a:bodyPr wrap="square" rtlCol="0">
            <a:spAutoFit/>
          </a:bodyPr>
          <a:lstStyle/>
          <a:p>
            <a:r>
              <a:rPr lang="en-US" sz="1200" dirty="0"/>
              <a:t>Existing Assembly</a:t>
            </a:r>
          </a:p>
        </p:txBody>
      </p:sp>
      <p:sp>
        <p:nvSpPr>
          <p:cNvPr id="21" name="TextBox 20">
            <a:extLst>
              <a:ext uri="{FF2B5EF4-FFF2-40B4-BE49-F238E27FC236}">
                <a16:creationId xmlns:a16="http://schemas.microsoft.com/office/drawing/2014/main" id="{B70B12C7-1F87-97E5-5631-D9F5C8EBCD79}"/>
              </a:ext>
            </a:extLst>
          </p:cNvPr>
          <p:cNvSpPr txBox="1"/>
          <p:nvPr/>
        </p:nvSpPr>
        <p:spPr>
          <a:xfrm>
            <a:off x="8719174" y="5501892"/>
            <a:ext cx="1475294" cy="276999"/>
          </a:xfrm>
          <a:prstGeom prst="rect">
            <a:avLst/>
          </a:prstGeom>
          <a:noFill/>
        </p:spPr>
        <p:txBody>
          <a:bodyPr wrap="square" rtlCol="0">
            <a:spAutoFit/>
          </a:bodyPr>
          <a:lstStyle/>
          <a:p>
            <a:r>
              <a:rPr lang="en-US" sz="1200" dirty="0"/>
              <a:t>New Assembly</a:t>
            </a:r>
          </a:p>
        </p:txBody>
      </p:sp>
    </p:spTree>
    <p:extLst>
      <p:ext uri="{BB962C8B-B14F-4D97-AF65-F5344CB8AC3E}">
        <p14:creationId xmlns:p14="http://schemas.microsoft.com/office/powerpoint/2010/main" val="2851073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75915A8-898B-8E9E-9AFE-B0785068C4FC}"/>
              </a:ext>
            </a:extLst>
          </p:cNvPr>
          <p:cNvSpPr>
            <a:spLocks noGrp="1"/>
          </p:cNvSpPr>
          <p:nvPr>
            <p:ph type="title"/>
          </p:nvPr>
        </p:nvSpPr>
        <p:spPr>
          <a:xfrm>
            <a:off x="616373" y="495661"/>
            <a:ext cx="10127192" cy="931341"/>
          </a:xfrm>
        </p:spPr>
        <p:txBody>
          <a:bodyPr vert="horz" lIns="91440" tIns="45720" rIns="91440" bIns="45720" rtlCol="0" anchor="b">
            <a:normAutofit/>
          </a:bodyPr>
          <a:lstStyle/>
          <a:p>
            <a:r>
              <a:rPr lang="en-US" sz="4000" dirty="0"/>
              <a:t>Solution cont.</a:t>
            </a:r>
          </a:p>
        </p:txBody>
      </p:sp>
      <p:pic>
        <p:nvPicPr>
          <p:cNvPr id="2050" name="Picture 2">
            <a:extLst>
              <a:ext uri="{FF2B5EF4-FFF2-40B4-BE49-F238E27FC236}">
                <a16:creationId xmlns:a16="http://schemas.microsoft.com/office/drawing/2014/main" id="{FE135ACC-0EFE-D08D-7434-5905FABE26C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17" b="89945" l="9104" r="89972">
                        <a14:foregroundMark x1="28450" y1="12510" x2="11735" y2="44497"/>
                        <a14:foregroundMark x1="11735" y1="44497" x2="13442" y2="62470"/>
                        <a14:foregroundMark x1="13442" y1="62470" x2="29232" y2="74030"/>
                        <a14:foregroundMark x1="29232" y1="74030" x2="30228" y2="74268"/>
                        <a14:foregroundMark x1="20839" y1="42280" x2="16145" y2="56215"/>
                        <a14:foregroundMark x1="45661" y1="73001" x2="29018" y2="72684"/>
                        <a14:foregroundMark x1="29018" y1="72684" x2="54196" y2="69438"/>
                        <a14:foregroundMark x1="54196" y1="69438" x2="69986" y2="42518"/>
                        <a14:foregroundMark x1="69986" y1="42518" x2="72048" y2="20665"/>
                        <a14:foregroundMark x1="72048" y1="20665" x2="72760" y2="40776"/>
                        <a14:foregroundMark x1="72760" y1="40776" x2="65576" y2="56453"/>
                        <a14:foregroundMark x1="47440" y1="73001" x2="56401" y2="64291"/>
                        <a14:foregroundMark x1="54836" y1="70388" x2="59744" y2="81869"/>
                        <a14:foregroundMark x1="57183" y1="80602" x2="57183" y2="81710"/>
                        <a14:foregroundMark x1="36842" y1="73634" x2="41536" y2="75376"/>
                        <a14:foregroundMark x1="60669" y1="67538" x2="70484" y2="47506"/>
                        <a14:foregroundMark x1="70484" y1="47506" x2="71195" y2="27078"/>
                        <a14:foregroundMark x1="71195" y1="27078" x2="73471" y2="49802"/>
                        <a14:foregroundMark x1="73471" y1="49802" x2="69986" y2="15281"/>
                        <a14:foregroundMark x1="69986" y1="15281" x2="54979" y2="6968"/>
                        <a14:foregroundMark x1="54979" y1="6968" x2="21053" y2="13698"/>
                        <a14:foregroundMark x1="21053" y1="13698" x2="21053" y2="13777"/>
                        <a14:foregroundMark x1="50142" y1="4038" x2="61878" y2="10768"/>
                        <a14:foregroundMark x1="58962" y1="4038" x2="34353" y2="5146"/>
                        <a14:foregroundMark x1="34353" y1="5146" x2="57397" y2="1188"/>
                        <a14:foregroundMark x1="34708" y1="12747" x2="30014" y2="11006"/>
                        <a14:foregroundMark x1="33499" y1="9660" x2="17141" y2="10530"/>
                        <a14:foregroundMark x1="32819" y1="68189" x2="31792" y2="68409"/>
                        <a14:foregroundMark x1="56188" y1="63183" x2="47521" y2="65040"/>
                        <a14:foregroundMark x1="46845" y1="62344" x2="45875" y2="55819"/>
                        <a14:foregroundMark x1="47582" y1="67300" x2="47306" y2="65446"/>
                        <a14:foregroundMark x1="38193" y1="55819" x2="41384" y2="63112"/>
                        <a14:foregroundMark x1="39403" y1="71259" x2="30583" y2="69675"/>
                        <a14:foregroundMark x1="11807" y1="36659" x2="10100" y2="56374"/>
                        <a14:foregroundMark x1="10100" y1="56374" x2="9104" y2="36500"/>
                        <a14:foregroundMark x1="9104" y1="36500" x2="10242" y2="32937"/>
                        <a14:backgroundMark x1="24182" y1="63420" x2="30228" y2="65796"/>
                        <a14:backgroundMark x1="33499" y1="66904" x2="47582" y2="64925"/>
                        <a14:backgroundMark x1="61878" y1="79" x2="56615" y2="79"/>
                      </a14:backgroundRemoval>
                    </a14:imgEffect>
                  </a14:imgLayer>
                </a14:imgProps>
              </a:ext>
              <a:ext uri="{28A0092B-C50C-407E-A947-70E740481C1C}">
                <a14:useLocalDpi xmlns:a14="http://schemas.microsoft.com/office/drawing/2010/main" val="0"/>
              </a:ext>
            </a:extLst>
          </a:blip>
          <a:srcRect/>
          <a:stretch>
            <a:fillRect/>
          </a:stretch>
        </p:blipFill>
        <p:spPr bwMode="auto">
          <a:xfrm>
            <a:off x="5959954" y="3469977"/>
            <a:ext cx="2961189" cy="266001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77F5E9F0-6B26-5121-5176-897C7489A4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0578" y="3880567"/>
            <a:ext cx="2134356" cy="16919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ransport, disk brake&#10;&#10;Description automatically generated">
            <a:extLst>
              <a:ext uri="{FF2B5EF4-FFF2-40B4-BE49-F238E27FC236}">
                <a16:creationId xmlns:a16="http://schemas.microsoft.com/office/drawing/2014/main" id="{2EA35417-FB9D-45C6-9368-0349F1A5BD9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06" b="90000" l="8244" r="89785">
                        <a14:foregroundMark x1="13799" y1="26735" x2="37276" y2="14490"/>
                        <a14:foregroundMark x1="37276" y1="14490" x2="60753" y2="17347"/>
                        <a14:foregroundMark x1="60753" y1="17347" x2="48566" y2="11224"/>
                        <a14:foregroundMark x1="53584" y1="5510" x2="54659" y2="6939"/>
                        <a14:foregroundMark x1="9857" y1="30000" x2="8244" y2="49592"/>
                      </a14:backgroundRemoval>
                    </a14:imgEffect>
                  </a14:imgLayer>
                </a14:imgProps>
              </a:ext>
            </a:extLst>
          </a:blip>
          <a:stretch>
            <a:fillRect/>
          </a:stretch>
        </p:blipFill>
        <p:spPr>
          <a:xfrm>
            <a:off x="3659956" y="3937782"/>
            <a:ext cx="2126164" cy="1867062"/>
          </a:xfrm>
          <a:prstGeom prst="rect">
            <a:avLst/>
          </a:prstGeom>
        </p:spPr>
      </p:pic>
      <p:sp>
        <p:nvSpPr>
          <p:cNvPr id="13" name="TextBox 12">
            <a:extLst>
              <a:ext uri="{FF2B5EF4-FFF2-40B4-BE49-F238E27FC236}">
                <a16:creationId xmlns:a16="http://schemas.microsoft.com/office/drawing/2014/main" id="{0F88536B-6549-33F4-05EA-000A94A86B6A}"/>
              </a:ext>
            </a:extLst>
          </p:cNvPr>
          <p:cNvSpPr txBox="1"/>
          <p:nvPr/>
        </p:nvSpPr>
        <p:spPr>
          <a:xfrm>
            <a:off x="616373" y="1901124"/>
            <a:ext cx="3135023" cy="3083921"/>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sz="2000" dirty="0"/>
              <a:t>Reliable and compact modern Shutter</a:t>
            </a:r>
          </a:p>
          <a:p>
            <a:pPr marL="285750" indent="-285750">
              <a:lnSpc>
                <a:spcPct val="200000"/>
              </a:lnSpc>
              <a:buFont typeface="Arial" panose="020B0604020202020204" pitchFamily="34" charset="0"/>
              <a:buChar char="•"/>
            </a:pPr>
            <a:r>
              <a:rPr lang="en-US" sz="2000" dirty="0"/>
              <a:t>Welded Steel Bent Tube Provides Ultra-high vacuum</a:t>
            </a:r>
          </a:p>
        </p:txBody>
      </p:sp>
      <p:pic>
        <p:nvPicPr>
          <p:cNvPr id="15" name="Picture 14">
            <a:extLst>
              <a:ext uri="{FF2B5EF4-FFF2-40B4-BE49-F238E27FC236}">
                <a16:creationId xmlns:a16="http://schemas.microsoft.com/office/drawing/2014/main" id="{B2775387-8C15-FCA1-F58B-608879D06E8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794" b="89988" l="10000" r="90000">
                        <a14:foregroundMark x1="47606" y1="10131" x2="58451" y2="9297"/>
                        <a14:foregroundMark x1="58451" y1="9297" x2="59155" y2="6794"/>
                      </a14:backgroundRemoval>
                    </a14:imgEffect>
                  </a14:imgLayer>
                </a14:imgProps>
              </a:ext>
            </a:extLst>
          </a:blip>
          <a:stretch>
            <a:fillRect/>
          </a:stretch>
        </p:blipFill>
        <p:spPr>
          <a:xfrm>
            <a:off x="4894032" y="1454691"/>
            <a:ext cx="1784176" cy="2108343"/>
          </a:xfrm>
          <a:prstGeom prst="rect">
            <a:avLst/>
          </a:prstGeom>
        </p:spPr>
      </p:pic>
      <p:sp>
        <p:nvSpPr>
          <p:cNvPr id="16" name="TextBox 15">
            <a:extLst>
              <a:ext uri="{FF2B5EF4-FFF2-40B4-BE49-F238E27FC236}">
                <a16:creationId xmlns:a16="http://schemas.microsoft.com/office/drawing/2014/main" id="{841FBCB0-DE7A-6387-AB01-AC39EA2E70C7}"/>
              </a:ext>
            </a:extLst>
          </p:cNvPr>
          <p:cNvSpPr txBox="1"/>
          <p:nvPr/>
        </p:nvSpPr>
        <p:spPr>
          <a:xfrm>
            <a:off x="6637945" y="5804844"/>
            <a:ext cx="1448173" cy="276999"/>
          </a:xfrm>
          <a:prstGeom prst="rect">
            <a:avLst/>
          </a:prstGeom>
          <a:noFill/>
        </p:spPr>
        <p:txBody>
          <a:bodyPr wrap="square" rtlCol="0">
            <a:spAutoFit/>
          </a:bodyPr>
          <a:lstStyle/>
          <a:p>
            <a:r>
              <a:rPr lang="en-US" sz="1200" dirty="0"/>
              <a:t>Assembly with Tube</a:t>
            </a:r>
          </a:p>
        </p:txBody>
      </p:sp>
      <p:sp>
        <p:nvSpPr>
          <p:cNvPr id="17" name="TextBox 16">
            <a:extLst>
              <a:ext uri="{FF2B5EF4-FFF2-40B4-BE49-F238E27FC236}">
                <a16:creationId xmlns:a16="http://schemas.microsoft.com/office/drawing/2014/main" id="{194A98C2-BC98-1AED-1419-32B8E0B97383}"/>
              </a:ext>
            </a:extLst>
          </p:cNvPr>
          <p:cNvSpPr txBox="1"/>
          <p:nvPr/>
        </p:nvSpPr>
        <p:spPr>
          <a:xfrm>
            <a:off x="3947030" y="5800354"/>
            <a:ext cx="1754747" cy="276999"/>
          </a:xfrm>
          <a:prstGeom prst="rect">
            <a:avLst/>
          </a:prstGeom>
          <a:noFill/>
        </p:spPr>
        <p:txBody>
          <a:bodyPr wrap="square" rtlCol="0">
            <a:spAutoFit/>
          </a:bodyPr>
          <a:lstStyle/>
          <a:p>
            <a:r>
              <a:rPr lang="en-US" sz="1200" dirty="0"/>
              <a:t>Mount Cross-section</a:t>
            </a:r>
          </a:p>
        </p:txBody>
      </p:sp>
      <p:sp>
        <p:nvSpPr>
          <p:cNvPr id="18" name="TextBox 17">
            <a:extLst>
              <a:ext uri="{FF2B5EF4-FFF2-40B4-BE49-F238E27FC236}">
                <a16:creationId xmlns:a16="http://schemas.microsoft.com/office/drawing/2014/main" id="{CCC2A466-0C02-A4DD-24A1-6BD1179C3EF0}"/>
              </a:ext>
            </a:extLst>
          </p:cNvPr>
          <p:cNvSpPr txBox="1"/>
          <p:nvPr/>
        </p:nvSpPr>
        <p:spPr>
          <a:xfrm>
            <a:off x="9599134" y="5757810"/>
            <a:ext cx="1754747" cy="276999"/>
          </a:xfrm>
          <a:prstGeom prst="rect">
            <a:avLst/>
          </a:prstGeom>
          <a:noFill/>
        </p:spPr>
        <p:txBody>
          <a:bodyPr wrap="square" rtlCol="0">
            <a:spAutoFit/>
          </a:bodyPr>
          <a:lstStyle/>
          <a:p>
            <a:r>
              <a:rPr lang="en-US" sz="1200" dirty="0"/>
              <a:t>Tube FEA</a:t>
            </a:r>
          </a:p>
        </p:txBody>
      </p:sp>
      <p:pic>
        <p:nvPicPr>
          <p:cNvPr id="20" name="Picture 19">
            <a:extLst>
              <a:ext uri="{FF2B5EF4-FFF2-40B4-BE49-F238E27FC236}">
                <a16:creationId xmlns:a16="http://schemas.microsoft.com/office/drawing/2014/main" id="{2A8FCCA5-9280-86FB-7940-5698546DA5E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5060" b="89955" l="9971" r="91675">
                        <a14:foregroundMark x1="60407" y1="8006" x2="69894" y2="6949"/>
                        <a14:foregroundMark x1="69894" y1="6949" x2="82478" y2="9063"/>
                        <a14:foregroundMark x1="82478" y1="9063" x2="89448" y2="20770"/>
                        <a14:foregroundMark x1="89448" y1="20770" x2="91675" y2="39728"/>
                        <a14:foregroundMark x1="78703" y1="7553" x2="68054" y2="8761"/>
                        <a14:foregroundMark x1="68054" y1="8761" x2="60891" y2="18656"/>
                        <a14:foregroundMark x1="60891" y1="18656" x2="44530" y2="28097"/>
                        <a14:foregroundMark x1="44530" y1="28097" x2="45305" y2="30287"/>
                        <a14:foregroundMark x1="72894" y1="6722" x2="71152" y2="5060"/>
                      </a14:backgroundRemoval>
                    </a14:imgEffect>
                  </a14:imgLayer>
                </a14:imgProps>
              </a:ext>
            </a:extLst>
          </a:blip>
          <a:stretch>
            <a:fillRect/>
          </a:stretch>
        </p:blipFill>
        <p:spPr>
          <a:xfrm>
            <a:off x="8209029" y="1454691"/>
            <a:ext cx="1679665" cy="2152833"/>
          </a:xfrm>
          <a:prstGeom prst="rect">
            <a:avLst/>
          </a:prstGeom>
        </p:spPr>
      </p:pic>
      <p:sp>
        <p:nvSpPr>
          <p:cNvPr id="21" name="TextBox 20">
            <a:extLst>
              <a:ext uri="{FF2B5EF4-FFF2-40B4-BE49-F238E27FC236}">
                <a16:creationId xmlns:a16="http://schemas.microsoft.com/office/drawing/2014/main" id="{C4076364-3E29-8560-782F-4A84E43F2D1E}"/>
              </a:ext>
            </a:extLst>
          </p:cNvPr>
          <p:cNvSpPr txBox="1"/>
          <p:nvPr/>
        </p:nvSpPr>
        <p:spPr>
          <a:xfrm>
            <a:off x="5486731" y="3378454"/>
            <a:ext cx="1754747" cy="276999"/>
          </a:xfrm>
          <a:prstGeom prst="rect">
            <a:avLst/>
          </a:prstGeom>
          <a:noFill/>
        </p:spPr>
        <p:txBody>
          <a:bodyPr wrap="square" rtlCol="0">
            <a:spAutoFit/>
          </a:bodyPr>
          <a:lstStyle/>
          <a:p>
            <a:r>
              <a:rPr lang="en-US" sz="1200" dirty="0"/>
              <a:t>VS45</a:t>
            </a:r>
          </a:p>
        </p:txBody>
      </p:sp>
      <p:sp>
        <p:nvSpPr>
          <p:cNvPr id="22" name="TextBox 21">
            <a:extLst>
              <a:ext uri="{FF2B5EF4-FFF2-40B4-BE49-F238E27FC236}">
                <a16:creationId xmlns:a16="http://schemas.microsoft.com/office/drawing/2014/main" id="{70783382-9AC7-24B6-85DA-DBC982241824}"/>
              </a:ext>
            </a:extLst>
          </p:cNvPr>
          <p:cNvSpPr txBox="1"/>
          <p:nvPr/>
        </p:nvSpPr>
        <p:spPr>
          <a:xfrm>
            <a:off x="8819211" y="3287316"/>
            <a:ext cx="907719" cy="276999"/>
          </a:xfrm>
          <a:prstGeom prst="rect">
            <a:avLst/>
          </a:prstGeom>
          <a:noFill/>
        </p:spPr>
        <p:txBody>
          <a:bodyPr wrap="square" rtlCol="0">
            <a:spAutoFit/>
          </a:bodyPr>
          <a:lstStyle/>
          <a:p>
            <a:r>
              <a:rPr lang="en-US" sz="1200" dirty="0"/>
              <a:t>CS45</a:t>
            </a:r>
          </a:p>
        </p:txBody>
      </p:sp>
      <p:sp>
        <p:nvSpPr>
          <p:cNvPr id="26" name="Arrow: Right 25">
            <a:extLst>
              <a:ext uri="{FF2B5EF4-FFF2-40B4-BE49-F238E27FC236}">
                <a16:creationId xmlns:a16="http://schemas.microsoft.com/office/drawing/2014/main" id="{7CFF5C5D-3266-C302-7FB4-C8ED5C6BAA92}"/>
              </a:ext>
            </a:extLst>
          </p:cNvPr>
          <p:cNvSpPr/>
          <p:nvPr/>
        </p:nvSpPr>
        <p:spPr>
          <a:xfrm>
            <a:off x="7241478" y="2412303"/>
            <a:ext cx="427359" cy="342510"/>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1381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A14C0-C9C5-A4E3-4CED-A6DE92713200}"/>
              </a:ext>
            </a:extLst>
          </p:cNvPr>
          <p:cNvSpPr>
            <a:spLocks noGrp="1"/>
          </p:cNvSpPr>
          <p:nvPr>
            <p:ph type="title"/>
          </p:nvPr>
        </p:nvSpPr>
        <p:spPr/>
        <p:txBody>
          <a:bodyPr/>
          <a:lstStyle/>
          <a:p>
            <a:r>
              <a:rPr lang="en-US" dirty="0"/>
              <a:t>Conclusion</a:t>
            </a:r>
          </a:p>
        </p:txBody>
      </p:sp>
      <p:pic>
        <p:nvPicPr>
          <p:cNvPr id="5" name="Picture 4" descr="A close-up of a machine&#10;&#10;Description automatically generated with low confidence">
            <a:extLst>
              <a:ext uri="{FF2B5EF4-FFF2-40B4-BE49-F238E27FC236}">
                <a16:creationId xmlns:a16="http://schemas.microsoft.com/office/drawing/2014/main" id="{49CE66C2-5CB9-C45A-01F5-74689E8D6FBD}"/>
              </a:ext>
            </a:extLst>
          </p:cNvPr>
          <p:cNvPicPr>
            <a:picLocks noChangeAspect="1"/>
          </p:cNvPicPr>
          <p:nvPr/>
        </p:nvPicPr>
        <p:blipFill>
          <a:blip r:embed="rId2"/>
          <a:stretch>
            <a:fillRect/>
          </a:stretch>
        </p:blipFill>
        <p:spPr>
          <a:xfrm>
            <a:off x="8287918" y="1801506"/>
            <a:ext cx="2721535" cy="3635014"/>
          </a:xfrm>
          <a:prstGeom prst="rect">
            <a:avLst/>
          </a:prstGeom>
        </p:spPr>
      </p:pic>
      <p:pic>
        <p:nvPicPr>
          <p:cNvPr id="6" name="Picture 5">
            <a:extLst>
              <a:ext uri="{FF2B5EF4-FFF2-40B4-BE49-F238E27FC236}">
                <a16:creationId xmlns:a16="http://schemas.microsoft.com/office/drawing/2014/main" id="{14801AE8-677B-930C-E8C9-DAF7F8BF1EE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419" b="94054" l="9899" r="89957">
                        <a14:foregroundMark x1="27673" y1="13311" x2="49061" y2="6486"/>
                        <a14:foregroundMark x1="49061" y1="6486" x2="58671" y2="8311"/>
                        <a14:foregroundMark x1="25000" y1="87770" x2="20159" y2="88851"/>
                        <a14:foregroundMark x1="22110" y1="90270" x2="20159" y2="94054"/>
                      </a14:backgroundRemoval>
                    </a14:imgEffect>
                  </a14:imgLayer>
                </a14:imgProps>
              </a:ext>
            </a:extLst>
          </a:blip>
          <a:stretch>
            <a:fillRect/>
          </a:stretch>
        </p:blipFill>
        <p:spPr>
          <a:xfrm>
            <a:off x="4404895" y="2160339"/>
            <a:ext cx="3153930" cy="3372700"/>
          </a:xfrm>
          <a:prstGeom prst="rect">
            <a:avLst/>
          </a:prstGeom>
        </p:spPr>
      </p:pic>
      <p:sp>
        <p:nvSpPr>
          <p:cNvPr id="7" name="Arrow: Right 6">
            <a:extLst>
              <a:ext uri="{FF2B5EF4-FFF2-40B4-BE49-F238E27FC236}">
                <a16:creationId xmlns:a16="http://schemas.microsoft.com/office/drawing/2014/main" id="{3907BCF8-7FD0-E777-27B7-D4BBC23CC855}"/>
              </a:ext>
            </a:extLst>
          </p:cNvPr>
          <p:cNvSpPr/>
          <p:nvPr/>
        </p:nvSpPr>
        <p:spPr>
          <a:xfrm>
            <a:off x="7553082" y="3579938"/>
            <a:ext cx="427359" cy="342510"/>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90A19DC-C533-12D0-E3BC-76E2FD3A380F}"/>
              </a:ext>
            </a:extLst>
          </p:cNvPr>
          <p:cNvSpPr txBox="1"/>
          <p:nvPr/>
        </p:nvSpPr>
        <p:spPr>
          <a:xfrm>
            <a:off x="685801" y="1723324"/>
            <a:ext cx="3411617" cy="4930581"/>
          </a:xfrm>
          <a:prstGeom prst="rect">
            <a:avLst/>
          </a:prstGeom>
          <a:noFill/>
        </p:spPr>
        <p:txBody>
          <a:bodyPr wrap="square" rtlCol="0">
            <a:spAutoFit/>
          </a:bodyPr>
          <a:lstStyle/>
          <a:p>
            <a:pPr>
              <a:lnSpc>
                <a:spcPct val="200000"/>
              </a:lnSpc>
            </a:pPr>
            <a:r>
              <a:rPr lang="en-US" sz="2000" dirty="0"/>
              <a:t>Next Steps</a:t>
            </a:r>
          </a:p>
          <a:p>
            <a:pPr marL="285750" indent="-285750">
              <a:lnSpc>
                <a:spcPct val="200000"/>
              </a:lnSpc>
              <a:buFont typeface="Arial" panose="020B0604020202020204" pitchFamily="34" charset="0"/>
              <a:buChar char="•"/>
            </a:pPr>
            <a:r>
              <a:rPr lang="en-US" sz="2000" dirty="0"/>
              <a:t>Quote for manufacture of Assembly in progress</a:t>
            </a:r>
          </a:p>
          <a:p>
            <a:pPr marL="285750" indent="-285750">
              <a:lnSpc>
                <a:spcPct val="200000"/>
              </a:lnSpc>
              <a:buFont typeface="Arial" panose="020B0604020202020204" pitchFamily="34" charset="0"/>
              <a:buChar char="•"/>
            </a:pPr>
            <a:r>
              <a:rPr lang="en-US" sz="2000" dirty="0"/>
              <a:t>Installation on Kitt Peak</a:t>
            </a:r>
          </a:p>
          <a:p>
            <a:pPr>
              <a:lnSpc>
                <a:spcPct val="200000"/>
              </a:lnSpc>
            </a:pPr>
            <a:r>
              <a:rPr lang="en-US" sz="2000" dirty="0"/>
              <a:t>General Design</a:t>
            </a:r>
          </a:p>
          <a:p>
            <a:pPr marL="285750" indent="-285750">
              <a:lnSpc>
                <a:spcPct val="200000"/>
              </a:lnSpc>
              <a:buFont typeface="Arial" panose="020B0604020202020204" pitchFamily="34" charset="0"/>
              <a:buChar char="•"/>
            </a:pPr>
            <a:r>
              <a:rPr lang="en-US" sz="2000" dirty="0"/>
              <a:t>Low Cost</a:t>
            </a:r>
          </a:p>
          <a:p>
            <a:pPr marL="285750" indent="-285750">
              <a:lnSpc>
                <a:spcPct val="200000"/>
              </a:lnSpc>
              <a:buFont typeface="Arial" panose="020B0604020202020204" pitchFamily="34" charset="0"/>
              <a:buChar char="•"/>
            </a:pPr>
            <a:r>
              <a:rPr lang="en-US" sz="2000" dirty="0"/>
              <a:t>Adaptable</a:t>
            </a:r>
          </a:p>
          <a:p>
            <a:pPr>
              <a:lnSpc>
                <a:spcPct val="200000"/>
              </a:lnSpc>
            </a:pPr>
            <a:endParaRPr lang="en-US" sz="2000" dirty="0"/>
          </a:p>
        </p:txBody>
      </p:sp>
      <p:sp>
        <p:nvSpPr>
          <p:cNvPr id="9" name="TextBox 8">
            <a:extLst>
              <a:ext uri="{FF2B5EF4-FFF2-40B4-BE49-F238E27FC236}">
                <a16:creationId xmlns:a16="http://schemas.microsoft.com/office/drawing/2014/main" id="{442A544B-F348-E9F1-F2B3-E0F54DBF6728}"/>
              </a:ext>
            </a:extLst>
          </p:cNvPr>
          <p:cNvSpPr txBox="1"/>
          <p:nvPr/>
        </p:nvSpPr>
        <p:spPr>
          <a:xfrm>
            <a:off x="5193654" y="5627511"/>
            <a:ext cx="1475294" cy="276999"/>
          </a:xfrm>
          <a:prstGeom prst="rect">
            <a:avLst/>
          </a:prstGeom>
          <a:noFill/>
        </p:spPr>
        <p:txBody>
          <a:bodyPr wrap="square" rtlCol="0">
            <a:spAutoFit/>
          </a:bodyPr>
          <a:lstStyle/>
          <a:p>
            <a:r>
              <a:rPr lang="en-US" sz="1200" dirty="0"/>
              <a:t>New Assembly</a:t>
            </a:r>
          </a:p>
        </p:txBody>
      </p:sp>
      <p:sp>
        <p:nvSpPr>
          <p:cNvPr id="10" name="TextBox 9">
            <a:extLst>
              <a:ext uri="{FF2B5EF4-FFF2-40B4-BE49-F238E27FC236}">
                <a16:creationId xmlns:a16="http://schemas.microsoft.com/office/drawing/2014/main" id="{F1A0B42D-4741-62F7-91ED-34A0ECCCB367}"/>
              </a:ext>
            </a:extLst>
          </p:cNvPr>
          <p:cNvSpPr txBox="1"/>
          <p:nvPr/>
        </p:nvSpPr>
        <p:spPr>
          <a:xfrm>
            <a:off x="8938884" y="5627510"/>
            <a:ext cx="2502546" cy="276999"/>
          </a:xfrm>
          <a:prstGeom prst="rect">
            <a:avLst/>
          </a:prstGeom>
          <a:noFill/>
        </p:spPr>
        <p:txBody>
          <a:bodyPr wrap="square" rtlCol="0">
            <a:spAutoFit/>
          </a:bodyPr>
          <a:lstStyle/>
          <a:p>
            <a:r>
              <a:rPr lang="en-US" sz="1200" dirty="0"/>
              <a:t>Prototyped Assembly</a:t>
            </a:r>
          </a:p>
        </p:txBody>
      </p:sp>
    </p:spTree>
    <p:extLst>
      <p:ext uri="{BB962C8B-B14F-4D97-AF65-F5344CB8AC3E}">
        <p14:creationId xmlns:p14="http://schemas.microsoft.com/office/powerpoint/2010/main" val="20357394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ight spots">
            <a:extLst>
              <a:ext uri="{FF2B5EF4-FFF2-40B4-BE49-F238E27FC236}">
                <a16:creationId xmlns:a16="http://schemas.microsoft.com/office/drawing/2014/main" id="{20A520D0-11CF-4639-8537-F56A8A2FDCFD}"/>
              </a:ext>
            </a:extLst>
          </p:cNvPr>
          <p:cNvPicPr>
            <a:picLocks noChangeAspect="1"/>
          </p:cNvPicPr>
          <p:nvPr/>
        </p:nvPicPr>
        <p:blipFill rotWithShape="1">
          <a:blip r:embed="rId3">
            <a:alphaModFix amt="20000"/>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D44BCB7C-A6FC-4118-9027-468ECFDE6455}"/>
              </a:ext>
            </a:extLst>
          </p:cNvPr>
          <p:cNvSpPr>
            <a:spLocks noGrp="1"/>
          </p:cNvSpPr>
          <p:nvPr>
            <p:ph type="ctrTitle"/>
          </p:nvPr>
        </p:nvSpPr>
        <p:spPr>
          <a:xfrm>
            <a:off x="3500119" y="157404"/>
            <a:ext cx="5604929" cy="1885614"/>
          </a:xfrm>
        </p:spPr>
        <p:txBody>
          <a:bodyPr>
            <a:normAutofit/>
          </a:bodyPr>
          <a:lstStyle/>
          <a:p>
            <a:pPr algn="ctr"/>
            <a:r>
              <a:rPr lang="en-US" dirty="0"/>
              <a:t>Special thanks to</a:t>
            </a:r>
          </a:p>
        </p:txBody>
      </p:sp>
      <p:sp>
        <p:nvSpPr>
          <p:cNvPr id="6" name="TextBox 5">
            <a:extLst>
              <a:ext uri="{FF2B5EF4-FFF2-40B4-BE49-F238E27FC236}">
                <a16:creationId xmlns:a16="http://schemas.microsoft.com/office/drawing/2014/main" id="{DE6A93CF-351D-FA14-4D7A-8423710ADAC9}"/>
              </a:ext>
            </a:extLst>
          </p:cNvPr>
          <p:cNvSpPr txBox="1"/>
          <p:nvPr/>
        </p:nvSpPr>
        <p:spPr>
          <a:xfrm>
            <a:off x="3500119" y="2002378"/>
            <a:ext cx="5604929" cy="3737946"/>
          </a:xfrm>
          <a:prstGeom prst="rect">
            <a:avLst/>
          </a:prstGeom>
          <a:noFill/>
        </p:spPr>
        <p:txBody>
          <a:bodyPr wrap="square" rtlCol="0">
            <a:spAutoFit/>
          </a:bodyPr>
          <a:lstStyle/>
          <a:p>
            <a:pPr algn="ctr">
              <a:lnSpc>
                <a:spcPct val="150000"/>
              </a:lnSpc>
            </a:pPr>
            <a:r>
              <a:rPr lang="en-US" sz="2000" dirty="0"/>
              <a:t>Dr. Erika Hamden</a:t>
            </a:r>
          </a:p>
          <a:p>
            <a:pPr algn="ctr">
              <a:lnSpc>
                <a:spcPct val="150000"/>
              </a:lnSpc>
            </a:pPr>
            <a:r>
              <a:rPr lang="en-US" sz="2000" dirty="0"/>
              <a:t>Dr. Peter Milne</a:t>
            </a:r>
          </a:p>
          <a:p>
            <a:pPr algn="ctr">
              <a:lnSpc>
                <a:spcPct val="150000"/>
              </a:lnSpc>
            </a:pPr>
            <a:r>
              <a:rPr lang="en-US" sz="2000" dirty="0" err="1"/>
              <a:t>Aafaque</a:t>
            </a:r>
            <a:r>
              <a:rPr lang="en-US" sz="2000" dirty="0"/>
              <a:t> Khan</a:t>
            </a:r>
          </a:p>
          <a:p>
            <a:pPr algn="ctr">
              <a:lnSpc>
                <a:spcPct val="150000"/>
              </a:lnSpc>
            </a:pPr>
            <a:r>
              <a:rPr lang="en-US" sz="2000" dirty="0"/>
              <a:t>Harry Bradley</a:t>
            </a:r>
          </a:p>
          <a:p>
            <a:pPr algn="ctr">
              <a:lnSpc>
                <a:spcPct val="150000"/>
              </a:lnSpc>
            </a:pPr>
            <a:r>
              <a:rPr lang="en-US" sz="2000" dirty="0" err="1"/>
              <a:t>Ipek</a:t>
            </a:r>
            <a:r>
              <a:rPr lang="en-US" sz="2000" dirty="0"/>
              <a:t> </a:t>
            </a:r>
            <a:r>
              <a:rPr lang="en-US" sz="2000" dirty="0" err="1"/>
              <a:t>Kerkeser</a:t>
            </a:r>
            <a:endParaRPr lang="en-US" sz="2000" dirty="0"/>
          </a:p>
          <a:p>
            <a:pPr algn="ctr">
              <a:lnSpc>
                <a:spcPct val="150000"/>
              </a:lnSpc>
            </a:pPr>
            <a:r>
              <a:rPr lang="en-US" sz="2000" dirty="0"/>
              <a:t>Department of Lunar and Planetary Sciences</a:t>
            </a:r>
          </a:p>
          <a:p>
            <a:pPr algn="ctr">
              <a:lnSpc>
                <a:spcPct val="150000"/>
              </a:lnSpc>
            </a:pPr>
            <a:r>
              <a:rPr lang="en-US" sz="2000" dirty="0"/>
              <a:t>Arizona Space Grant</a:t>
            </a:r>
          </a:p>
          <a:p>
            <a:pPr algn="ctr">
              <a:lnSpc>
                <a:spcPct val="150000"/>
              </a:lnSpc>
            </a:pPr>
            <a:endParaRPr lang="en-US" sz="2000" dirty="0"/>
          </a:p>
        </p:txBody>
      </p:sp>
      <p:pic>
        <p:nvPicPr>
          <p:cNvPr id="3" name="Picture 2" descr="Logo, company name&#10;&#10;Description automatically generated">
            <a:extLst>
              <a:ext uri="{FF2B5EF4-FFF2-40B4-BE49-F238E27FC236}">
                <a16:creationId xmlns:a16="http://schemas.microsoft.com/office/drawing/2014/main" id="{B7D8BBFF-E53A-303C-AC1B-13348E3463F8}"/>
              </a:ext>
            </a:extLst>
          </p:cNvPr>
          <p:cNvPicPr>
            <a:picLocks noChangeAspect="1"/>
          </p:cNvPicPr>
          <p:nvPr/>
        </p:nvPicPr>
        <p:blipFill rotWithShape="1">
          <a:blip r:embed="rId4"/>
          <a:srcRect l="26089" t="1" r="22580" b="51555"/>
          <a:stretch/>
        </p:blipFill>
        <p:spPr>
          <a:xfrm>
            <a:off x="129958" y="5983588"/>
            <a:ext cx="792395" cy="722770"/>
          </a:xfrm>
          <a:prstGeom prst="rect">
            <a:avLst/>
          </a:prstGeom>
        </p:spPr>
      </p:pic>
      <p:pic>
        <p:nvPicPr>
          <p:cNvPr id="4" name="Picture 3" descr="Icon&#10;&#10;Description automatically generated">
            <a:extLst>
              <a:ext uri="{FF2B5EF4-FFF2-40B4-BE49-F238E27FC236}">
                <a16:creationId xmlns:a16="http://schemas.microsoft.com/office/drawing/2014/main" id="{D26044AE-D2A0-3A5D-9152-21E1C5FF929D}"/>
              </a:ext>
            </a:extLst>
          </p:cNvPr>
          <p:cNvPicPr>
            <a:picLocks noChangeAspect="1"/>
          </p:cNvPicPr>
          <p:nvPr/>
        </p:nvPicPr>
        <p:blipFill>
          <a:blip r:embed="rId5"/>
          <a:stretch>
            <a:fillRect/>
          </a:stretch>
        </p:blipFill>
        <p:spPr>
          <a:xfrm>
            <a:off x="5769675" y="5877191"/>
            <a:ext cx="652650" cy="871287"/>
          </a:xfrm>
          <a:prstGeom prst="rect">
            <a:avLst/>
          </a:prstGeom>
        </p:spPr>
      </p:pic>
      <p:pic>
        <p:nvPicPr>
          <p:cNvPr id="7" name="Picture 6" descr="Logo&#10;&#10;Description automatically generated">
            <a:extLst>
              <a:ext uri="{FF2B5EF4-FFF2-40B4-BE49-F238E27FC236}">
                <a16:creationId xmlns:a16="http://schemas.microsoft.com/office/drawing/2014/main" id="{4CAFFD17-2778-A4D1-F4E8-21A88FEA3EFD}"/>
              </a:ext>
            </a:extLst>
          </p:cNvPr>
          <p:cNvPicPr>
            <a:picLocks noChangeAspect="1"/>
          </p:cNvPicPr>
          <p:nvPr/>
        </p:nvPicPr>
        <p:blipFill>
          <a:blip r:embed="rId6"/>
          <a:stretch>
            <a:fillRect/>
          </a:stretch>
        </p:blipFill>
        <p:spPr>
          <a:xfrm>
            <a:off x="11210488" y="5877191"/>
            <a:ext cx="931148" cy="980809"/>
          </a:xfrm>
          <a:prstGeom prst="rect">
            <a:avLst/>
          </a:prstGeom>
        </p:spPr>
      </p:pic>
    </p:spTree>
    <p:extLst>
      <p:ext uri="{BB962C8B-B14F-4D97-AF65-F5344CB8AC3E}">
        <p14:creationId xmlns:p14="http://schemas.microsoft.com/office/powerpoint/2010/main" val="29399308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D1E5586-8BB5-40F6-96C3-2E87DD7CE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90505E6-0FEA-9AB9-B06B-ED72AC3FD092}"/>
              </a:ext>
            </a:extLst>
          </p:cNvPr>
          <p:cNvSpPr>
            <a:spLocks noGrp="1"/>
          </p:cNvSpPr>
          <p:nvPr>
            <p:ph type="ctrTitle"/>
          </p:nvPr>
        </p:nvSpPr>
        <p:spPr>
          <a:xfrm>
            <a:off x="1993805" y="1354668"/>
            <a:ext cx="8204391" cy="2346475"/>
          </a:xfrm>
        </p:spPr>
        <p:txBody>
          <a:bodyPr>
            <a:normAutofit/>
          </a:bodyPr>
          <a:lstStyle/>
          <a:p>
            <a:pPr algn="ctr"/>
            <a:r>
              <a:rPr lang="en-US" sz="6000" dirty="0"/>
              <a:t>Thank you</a:t>
            </a:r>
            <a:endParaRPr lang="en-US" sz="6000"/>
          </a:p>
        </p:txBody>
      </p:sp>
      <p:cxnSp>
        <p:nvCxnSpPr>
          <p:cNvPr id="11" name="Straight Connector 10">
            <a:extLst>
              <a:ext uri="{FF2B5EF4-FFF2-40B4-BE49-F238E27FC236}">
                <a16:creationId xmlns:a16="http://schemas.microsoft.com/office/drawing/2014/main" id="{8A832D40-B9E2-4CE7-9E0A-B35591EA203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45629" y="3810000"/>
            <a:ext cx="500743"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6" name="Picture 5" descr="Logo, company name&#10;&#10;Description automatically generated">
            <a:extLst>
              <a:ext uri="{FF2B5EF4-FFF2-40B4-BE49-F238E27FC236}">
                <a16:creationId xmlns:a16="http://schemas.microsoft.com/office/drawing/2014/main" id="{6B26D27A-12C8-A6CE-F6CD-E03F26C3CD09}"/>
              </a:ext>
            </a:extLst>
          </p:cNvPr>
          <p:cNvPicPr>
            <a:picLocks noChangeAspect="1"/>
          </p:cNvPicPr>
          <p:nvPr/>
        </p:nvPicPr>
        <p:blipFill rotWithShape="1">
          <a:blip r:embed="rId3"/>
          <a:srcRect l="26089" t="1" r="22580" b="51555"/>
          <a:stretch/>
        </p:blipFill>
        <p:spPr>
          <a:xfrm>
            <a:off x="129958" y="5983588"/>
            <a:ext cx="792395" cy="722770"/>
          </a:xfrm>
          <a:prstGeom prst="rect">
            <a:avLst/>
          </a:prstGeom>
        </p:spPr>
      </p:pic>
      <p:pic>
        <p:nvPicPr>
          <p:cNvPr id="7" name="Picture 6" descr="Icon&#10;&#10;Description automatically generated">
            <a:extLst>
              <a:ext uri="{FF2B5EF4-FFF2-40B4-BE49-F238E27FC236}">
                <a16:creationId xmlns:a16="http://schemas.microsoft.com/office/drawing/2014/main" id="{F55FFD95-06EB-7502-E982-EA0201428682}"/>
              </a:ext>
            </a:extLst>
          </p:cNvPr>
          <p:cNvPicPr>
            <a:picLocks noChangeAspect="1"/>
          </p:cNvPicPr>
          <p:nvPr/>
        </p:nvPicPr>
        <p:blipFill>
          <a:blip r:embed="rId4"/>
          <a:stretch>
            <a:fillRect/>
          </a:stretch>
        </p:blipFill>
        <p:spPr>
          <a:xfrm>
            <a:off x="5769675" y="5877191"/>
            <a:ext cx="652650" cy="871287"/>
          </a:xfrm>
          <a:prstGeom prst="rect">
            <a:avLst/>
          </a:prstGeom>
        </p:spPr>
      </p:pic>
      <p:pic>
        <p:nvPicPr>
          <p:cNvPr id="8" name="Picture 7" descr="Logo&#10;&#10;Description automatically generated">
            <a:extLst>
              <a:ext uri="{FF2B5EF4-FFF2-40B4-BE49-F238E27FC236}">
                <a16:creationId xmlns:a16="http://schemas.microsoft.com/office/drawing/2014/main" id="{5611F9AD-35B7-DF39-5594-B56B121F9C65}"/>
              </a:ext>
            </a:extLst>
          </p:cNvPr>
          <p:cNvPicPr>
            <a:picLocks noChangeAspect="1"/>
          </p:cNvPicPr>
          <p:nvPr/>
        </p:nvPicPr>
        <p:blipFill>
          <a:blip r:embed="rId5"/>
          <a:stretch>
            <a:fillRect/>
          </a:stretch>
        </p:blipFill>
        <p:spPr>
          <a:xfrm>
            <a:off x="11210488" y="5877191"/>
            <a:ext cx="931148" cy="980809"/>
          </a:xfrm>
          <a:prstGeom prst="rect">
            <a:avLst/>
          </a:prstGeom>
        </p:spPr>
      </p:pic>
    </p:spTree>
    <p:extLst>
      <p:ext uri="{BB962C8B-B14F-4D97-AF65-F5344CB8AC3E}">
        <p14:creationId xmlns:p14="http://schemas.microsoft.com/office/powerpoint/2010/main" val="386838285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3F296A"/>
      </a:dk2>
      <a:lt2>
        <a:srgbClr val="EBEBEB"/>
      </a:lt2>
      <a:accent1>
        <a:srgbClr val="E84574"/>
      </a:accent1>
      <a:accent2>
        <a:srgbClr val="798FF2"/>
      </a:accent2>
      <a:accent3>
        <a:srgbClr val="95C369"/>
      </a:accent3>
      <a:accent4>
        <a:srgbClr val="EE875A"/>
      </a:accent4>
      <a:accent5>
        <a:srgbClr val="C363E8"/>
      </a:accent5>
      <a:accent6>
        <a:srgbClr val="6AADC8"/>
      </a:accent6>
      <a:hlink>
        <a:srgbClr val="FE80C7"/>
      </a:hlink>
      <a:folHlink>
        <a:srgbClr val="FBA3EC"/>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93813dd7ca6ad654711aa0ab317e03a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f11dc0ce689dd3925e84e4e35398c6e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D51BCB-0419-432E-B7F1-25548446A625}">
  <ds:schemaRefs>
    <ds:schemaRef ds:uri="http://schemas.microsoft.com/sharepoint/v3/contenttype/forms"/>
  </ds:schemaRefs>
</ds:datastoreItem>
</file>

<file path=customXml/itemProps2.xml><?xml version="1.0" encoding="utf-8"?>
<ds:datastoreItem xmlns:ds="http://schemas.openxmlformats.org/officeDocument/2006/customXml" ds:itemID="{1F08B90B-70ED-4539-9C14-FB2728D9064F}">
  <ds:schemaRefs>
    <ds:schemaRef ds:uri="http://purl.org/dc/terms/"/>
    <ds:schemaRef ds:uri="http://schemas.microsoft.com/office/2006/documentManagement/types"/>
    <ds:schemaRef ds:uri="http://purl.org/dc/elements/1.1/"/>
    <ds:schemaRef ds:uri="http://schemas.microsoft.com/office/infopath/2007/PartnerControls"/>
    <ds:schemaRef ds:uri="http://www.w3.org/XML/1998/namespace"/>
    <ds:schemaRef ds:uri="http://schemas.openxmlformats.org/package/2006/metadata/core-properties"/>
    <ds:schemaRef ds:uri="http://purl.org/dc/dcmitype/"/>
    <ds:schemaRef ds:uri="http://schemas.microsoft.com/office/2006/metadata/properties"/>
    <ds:schemaRef ds:uri="16c05727-aa75-4e4a-9b5f-8a80a1165891"/>
    <ds:schemaRef ds:uri="71af3243-3dd4-4a8d-8c0d-dd76da1f02a5"/>
  </ds:schemaRefs>
</ds:datastoreItem>
</file>

<file path=customXml/itemProps3.xml><?xml version="1.0" encoding="utf-8"?>
<ds:datastoreItem xmlns:ds="http://schemas.openxmlformats.org/officeDocument/2006/customXml" ds:itemID="{9E8D3305-1D9D-4BC8-A40F-6F8AE50BD7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Future design</Template>
  <TotalTime>324</TotalTime>
  <Words>761</Words>
  <Application>Microsoft Office PowerPoint</Application>
  <PresentationFormat>Widescreen</PresentationFormat>
  <Paragraphs>96</Paragraphs>
  <Slides>9</Slides>
  <Notes>6</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Celestial</vt:lpstr>
      <vt:lpstr>Mechanical Assembly for NUV CCD Camera Telescope</vt:lpstr>
      <vt:lpstr>Background</vt:lpstr>
      <vt:lpstr>Problem Statement</vt:lpstr>
      <vt:lpstr>Issues</vt:lpstr>
      <vt:lpstr>Solution</vt:lpstr>
      <vt:lpstr>Solution cont.</vt:lpstr>
      <vt:lpstr>Conclusion</vt:lpstr>
      <vt:lpstr>Special thanks to</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Mechanical Assembly for NUV CCD Camera Telescope</dc:title>
  <dc:creator>Romero-Lozano, Alex - (aromerolozano)</dc:creator>
  <cp:lastModifiedBy>Coe, Michelle A - (macoe)</cp:lastModifiedBy>
  <cp:revision>42</cp:revision>
  <dcterms:created xsi:type="dcterms:W3CDTF">2023-03-30T17:26:54Z</dcterms:created>
  <dcterms:modified xsi:type="dcterms:W3CDTF">2023-04-14T21:22:12Z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